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handoutMasterIdLst>
    <p:handoutMasterId r:id="rId44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8" r:id="rId16"/>
    <p:sldId id="270" r:id="rId17"/>
    <p:sldId id="269" r:id="rId18"/>
    <p:sldId id="264" r:id="rId19"/>
    <p:sldId id="265" r:id="rId20"/>
    <p:sldId id="266" r:id="rId21"/>
    <p:sldId id="267" r:id="rId22"/>
    <p:sldId id="272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20E6A-92A4-4E72-862F-D274177ECB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082480-276A-474C-8C57-CC5AAF8632E5}">
      <dgm:prSet/>
      <dgm:spPr/>
      <dgm:t>
        <a:bodyPr/>
        <a:lstStyle/>
        <a:p>
          <a:r>
            <a:rPr lang="nb-NO"/>
            <a:t>Økende befolkning (bedre tilgang til mat, bedre hygiene osv førte til høyere levealder)</a:t>
          </a:r>
          <a:endParaRPr lang="en-US"/>
        </a:p>
      </dgm:t>
    </dgm:pt>
    <dgm:pt modelId="{F83E0D0A-0B4C-4330-AAC8-89406470AA3F}" type="parTrans" cxnId="{4CEA3872-FDCC-41F5-91DE-4C61725445BF}">
      <dgm:prSet/>
      <dgm:spPr/>
      <dgm:t>
        <a:bodyPr/>
        <a:lstStyle/>
        <a:p>
          <a:endParaRPr lang="en-US"/>
        </a:p>
      </dgm:t>
    </dgm:pt>
    <dgm:pt modelId="{53E75F8A-75BF-4A0E-B605-A3EB4A8C3DF9}" type="sibTrans" cxnId="{4CEA3872-FDCC-41F5-91DE-4C61725445BF}">
      <dgm:prSet/>
      <dgm:spPr/>
      <dgm:t>
        <a:bodyPr/>
        <a:lstStyle/>
        <a:p>
          <a:endParaRPr lang="en-US"/>
        </a:p>
      </dgm:t>
    </dgm:pt>
    <dgm:pt modelId="{B407B07B-4F2E-4FFE-B0D8-43B82B167A01}">
      <dgm:prSet/>
      <dgm:spPr/>
      <dgm:t>
        <a:bodyPr/>
        <a:lstStyle/>
        <a:p>
          <a:r>
            <a:rPr lang="nb-NO"/>
            <a:t>Flere som kunne jobbe i fabrikkene</a:t>
          </a:r>
          <a:endParaRPr lang="en-US"/>
        </a:p>
      </dgm:t>
    </dgm:pt>
    <dgm:pt modelId="{25B30991-818C-4ABA-A0E0-2F98E52EB691}" type="parTrans" cxnId="{33570BD3-E429-4C76-A341-2AF35F895DD9}">
      <dgm:prSet/>
      <dgm:spPr/>
      <dgm:t>
        <a:bodyPr/>
        <a:lstStyle/>
        <a:p>
          <a:endParaRPr lang="en-US"/>
        </a:p>
      </dgm:t>
    </dgm:pt>
    <dgm:pt modelId="{22AF5CE8-97B8-43C5-9735-A7F5EE21F445}" type="sibTrans" cxnId="{33570BD3-E429-4C76-A341-2AF35F895DD9}">
      <dgm:prSet/>
      <dgm:spPr/>
      <dgm:t>
        <a:bodyPr/>
        <a:lstStyle/>
        <a:p>
          <a:endParaRPr lang="en-US"/>
        </a:p>
      </dgm:t>
    </dgm:pt>
    <dgm:pt modelId="{0EA0133D-CE85-441F-B34C-AFF61F004692}">
      <dgm:prSet/>
      <dgm:spPr/>
      <dgm:t>
        <a:bodyPr/>
        <a:lstStyle/>
        <a:p>
          <a:r>
            <a:rPr lang="nb-NO"/>
            <a:t>Innovasjonsevne</a:t>
          </a:r>
          <a:endParaRPr lang="en-US"/>
        </a:p>
      </dgm:t>
    </dgm:pt>
    <dgm:pt modelId="{E391001B-DEBE-4F4A-A374-35CF3CB0A18C}" type="parTrans" cxnId="{203FB0FE-F399-4A2B-B804-A3EC139CB7BB}">
      <dgm:prSet/>
      <dgm:spPr/>
      <dgm:t>
        <a:bodyPr/>
        <a:lstStyle/>
        <a:p>
          <a:endParaRPr lang="en-US"/>
        </a:p>
      </dgm:t>
    </dgm:pt>
    <dgm:pt modelId="{258A0F88-4614-49C2-91BE-F51F6ED2A003}" type="sibTrans" cxnId="{203FB0FE-F399-4A2B-B804-A3EC139CB7BB}">
      <dgm:prSet/>
      <dgm:spPr/>
      <dgm:t>
        <a:bodyPr/>
        <a:lstStyle/>
        <a:p>
          <a:endParaRPr lang="en-US"/>
        </a:p>
      </dgm:t>
    </dgm:pt>
    <dgm:pt modelId="{19700057-E6F6-470F-AC58-1BAA1D6E31C7}">
      <dgm:prSet/>
      <dgm:spPr/>
      <dgm:t>
        <a:bodyPr/>
        <a:lstStyle/>
        <a:p>
          <a:r>
            <a:rPr lang="nb-NO"/>
            <a:t>Maskiner</a:t>
          </a:r>
          <a:endParaRPr lang="en-US"/>
        </a:p>
      </dgm:t>
    </dgm:pt>
    <dgm:pt modelId="{5888A63D-54D6-41E6-9112-D45C7518B6C0}" type="parTrans" cxnId="{6AFD0236-EE8C-4686-907A-F498296FDFA8}">
      <dgm:prSet/>
      <dgm:spPr/>
      <dgm:t>
        <a:bodyPr/>
        <a:lstStyle/>
        <a:p>
          <a:endParaRPr lang="en-US"/>
        </a:p>
      </dgm:t>
    </dgm:pt>
    <dgm:pt modelId="{A698891E-C7DC-4483-841F-D661E6896ECB}" type="sibTrans" cxnId="{6AFD0236-EE8C-4686-907A-F498296FDFA8}">
      <dgm:prSet/>
      <dgm:spPr/>
      <dgm:t>
        <a:bodyPr/>
        <a:lstStyle/>
        <a:p>
          <a:endParaRPr lang="en-US"/>
        </a:p>
      </dgm:t>
    </dgm:pt>
    <dgm:pt modelId="{1490FD6D-ABAC-4EBA-8EDA-7F68337D6F11}">
      <dgm:prSet/>
      <dgm:spPr/>
      <dgm:t>
        <a:bodyPr/>
        <a:lstStyle/>
        <a:p>
          <a:r>
            <a:rPr lang="nb-NO"/>
            <a:t>Dampmaskin – kull som energikilde</a:t>
          </a:r>
          <a:endParaRPr lang="en-US"/>
        </a:p>
      </dgm:t>
    </dgm:pt>
    <dgm:pt modelId="{67322604-52DB-4FDE-8225-74C1A1F091D0}" type="parTrans" cxnId="{1758A40F-E4C5-4D3A-BDBD-2C218186DAE8}">
      <dgm:prSet/>
      <dgm:spPr/>
      <dgm:t>
        <a:bodyPr/>
        <a:lstStyle/>
        <a:p>
          <a:endParaRPr lang="en-US"/>
        </a:p>
      </dgm:t>
    </dgm:pt>
    <dgm:pt modelId="{867EB919-5C28-45C2-8CAF-B32D2BC5C22E}" type="sibTrans" cxnId="{1758A40F-E4C5-4D3A-BDBD-2C218186DAE8}">
      <dgm:prSet/>
      <dgm:spPr/>
      <dgm:t>
        <a:bodyPr/>
        <a:lstStyle/>
        <a:p>
          <a:endParaRPr lang="en-US"/>
        </a:p>
      </dgm:t>
    </dgm:pt>
    <dgm:pt modelId="{DB7B4C62-A9CF-4CD0-888F-07F1C39F2B7D}">
      <dgm:prSet/>
      <dgm:spPr/>
      <dgm:t>
        <a:bodyPr/>
        <a:lstStyle/>
        <a:p>
          <a:r>
            <a:rPr lang="nb-NO"/>
            <a:t>Bedre transportmuligheter (blant annet for transport av kull)</a:t>
          </a:r>
          <a:endParaRPr lang="en-US"/>
        </a:p>
      </dgm:t>
    </dgm:pt>
    <dgm:pt modelId="{AC8A81F5-2EF4-46F8-850B-C4A67DB9DE02}" type="parTrans" cxnId="{11BD3E6B-92F2-4786-95E8-EC02B4AC6E09}">
      <dgm:prSet/>
      <dgm:spPr/>
      <dgm:t>
        <a:bodyPr/>
        <a:lstStyle/>
        <a:p>
          <a:endParaRPr lang="en-US"/>
        </a:p>
      </dgm:t>
    </dgm:pt>
    <dgm:pt modelId="{484AEEDF-95EF-46C4-8200-9E80DD0BA5DE}" type="sibTrans" cxnId="{11BD3E6B-92F2-4786-95E8-EC02B4AC6E09}">
      <dgm:prSet/>
      <dgm:spPr/>
      <dgm:t>
        <a:bodyPr/>
        <a:lstStyle/>
        <a:p>
          <a:endParaRPr lang="en-US"/>
        </a:p>
      </dgm:t>
    </dgm:pt>
    <dgm:pt modelId="{C6612CB1-522B-453A-AD41-C635957B274B}">
      <dgm:prSet/>
      <dgm:spPr/>
      <dgm:t>
        <a:bodyPr/>
        <a:lstStyle/>
        <a:p>
          <a:r>
            <a:rPr lang="nb-NO"/>
            <a:t>Tilgang på kapital (folk som ville investere i fabrikkene)</a:t>
          </a:r>
          <a:endParaRPr lang="en-US"/>
        </a:p>
      </dgm:t>
    </dgm:pt>
    <dgm:pt modelId="{54871E07-FF87-4A07-81EC-A2CE4D10DE0A}" type="parTrans" cxnId="{1185C93C-B433-4E90-9A9C-9AA88CDE0E0A}">
      <dgm:prSet/>
      <dgm:spPr/>
      <dgm:t>
        <a:bodyPr/>
        <a:lstStyle/>
        <a:p>
          <a:endParaRPr lang="en-US"/>
        </a:p>
      </dgm:t>
    </dgm:pt>
    <dgm:pt modelId="{BF4E8BF9-A443-4A90-90AE-274698E8ACF8}" type="sibTrans" cxnId="{1185C93C-B433-4E90-9A9C-9AA88CDE0E0A}">
      <dgm:prSet/>
      <dgm:spPr/>
      <dgm:t>
        <a:bodyPr/>
        <a:lstStyle/>
        <a:p>
          <a:endParaRPr lang="en-US"/>
        </a:p>
      </dgm:t>
    </dgm:pt>
    <dgm:pt modelId="{337A12B1-881C-4E62-A5E9-593EF2332A74}" type="pres">
      <dgm:prSet presAssocID="{79520E6A-92A4-4E72-862F-D274177ECB4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78A525-5586-4391-8889-103D7D4DC366}" type="pres">
      <dgm:prSet presAssocID="{C4082480-276A-474C-8C57-CC5AAF8632E5}" presName="compNode" presStyleCnt="0"/>
      <dgm:spPr/>
    </dgm:pt>
    <dgm:pt modelId="{12F0CAE5-26F1-48D8-AA87-DD338A98E64D}" type="pres">
      <dgm:prSet presAssocID="{C4082480-276A-474C-8C57-CC5AAF8632E5}" presName="bgRect" presStyleLbl="bgShp" presStyleIdx="0" presStyleCnt="4"/>
      <dgm:spPr/>
    </dgm:pt>
    <dgm:pt modelId="{47674659-C5CC-41A4-A561-A77D9B69E109}" type="pres">
      <dgm:prSet presAssocID="{C4082480-276A-474C-8C57-CC5AAF8632E5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oothbrush"/>
        </a:ext>
      </dgm:extLst>
    </dgm:pt>
    <dgm:pt modelId="{5BA7B4E1-AC62-4E05-BF64-8E9F77D90142}" type="pres">
      <dgm:prSet presAssocID="{C4082480-276A-474C-8C57-CC5AAF8632E5}" presName="spaceRect" presStyleCnt="0"/>
      <dgm:spPr/>
    </dgm:pt>
    <dgm:pt modelId="{08EB2C31-F1E4-45E5-9AB6-D1D13801A5BA}" type="pres">
      <dgm:prSet presAssocID="{C4082480-276A-474C-8C57-CC5AAF8632E5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307B37B-E212-4852-A552-9747CD5FA8B6}" type="pres">
      <dgm:prSet presAssocID="{53E75F8A-75BF-4A0E-B605-A3EB4A8C3DF9}" presName="sibTrans" presStyleCnt="0"/>
      <dgm:spPr/>
    </dgm:pt>
    <dgm:pt modelId="{9A04E553-0322-4D56-8C1C-E98FF6561C9C}" type="pres">
      <dgm:prSet presAssocID="{B407B07B-4F2E-4FFE-B0D8-43B82B167A01}" presName="compNode" presStyleCnt="0"/>
      <dgm:spPr/>
    </dgm:pt>
    <dgm:pt modelId="{783B3DF5-DAA6-4DD1-9DF7-9B4CAF6D57BE}" type="pres">
      <dgm:prSet presAssocID="{B407B07B-4F2E-4FFE-B0D8-43B82B167A01}" presName="bgRect" presStyleLbl="bgShp" presStyleIdx="1" presStyleCnt="4"/>
      <dgm:spPr/>
    </dgm:pt>
    <dgm:pt modelId="{83601025-16D7-441F-A93F-9C7D4492BB45}" type="pres">
      <dgm:prSet presAssocID="{B407B07B-4F2E-4FFE-B0D8-43B82B167A01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7E55017E-A819-4007-85FD-55A003606FB1}" type="pres">
      <dgm:prSet presAssocID="{B407B07B-4F2E-4FFE-B0D8-43B82B167A01}" presName="spaceRect" presStyleCnt="0"/>
      <dgm:spPr/>
    </dgm:pt>
    <dgm:pt modelId="{3A2E9DA4-C748-44D3-B0C2-5DB106CBB5D4}" type="pres">
      <dgm:prSet presAssocID="{B407B07B-4F2E-4FFE-B0D8-43B82B167A01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254AC2-90D2-4ABD-889C-6D349A6833C2}" type="pres">
      <dgm:prSet presAssocID="{22AF5CE8-97B8-43C5-9735-A7F5EE21F445}" presName="sibTrans" presStyleCnt="0"/>
      <dgm:spPr/>
    </dgm:pt>
    <dgm:pt modelId="{86CF62E1-E47B-4316-B71B-15C056A1163B}" type="pres">
      <dgm:prSet presAssocID="{0EA0133D-CE85-441F-B34C-AFF61F004692}" presName="compNode" presStyleCnt="0"/>
      <dgm:spPr/>
    </dgm:pt>
    <dgm:pt modelId="{80FE43FF-D4E9-40F5-9E0E-0A1E3FA4C461}" type="pres">
      <dgm:prSet presAssocID="{0EA0133D-CE85-441F-B34C-AFF61F004692}" presName="bgRect" presStyleLbl="bgShp" presStyleIdx="2" presStyleCnt="4"/>
      <dgm:spPr/>
    </dgm:pt>
    <dgm:pt modelId="{62E1B13C-EE33-4C1B-B204-0B3AAE92B348}" type="pres">
      <dgm:prSet presAssocID="{0EA0133D-CE85-441F-B34C-AFF61F004692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BD650954-E0ED-421B-8B39-6ECE3DBA6C2F}" type="pres">
      <dgm:prSet presAssocID="{0EA0133D-CE85-441F-B34C-AFF61F004692}" presName="spaceRect" presStyleCnt="0"/>
      <dgm:spPr/>
    </dgm:pt>
    <dgm:pt modelId="{C7DBE88B-6B62-4568-B22B-893FC7352E4C}" type="pres">
      <dgm:prSet presAssocID="{0EA0133D-CE85-441F-B34C-AFF61F004692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3C7E7F7-2949-42E5-BBAA-46FCCCE83C58}" type="pres">
      <dgm:prSet presAssocID="{0EA0133D-CE85-441F-B34C-AFF61F004692}" presName="desTx" presStyleLbl="revTx" presStyleIdx="3" presStyleCnt="5">
        <dgm:presLayoutVars/>
      </dgm:prSet>
      <dgm:spPr/>
      <dgm:t>
        <a:bodyPr/>
        <a:lstStyle/>
        <a:p>
          <a:endParaRPr lang="en-US"/>
        </a:p>
      </dgm:t>
    </dgm:pt>
    <dgm:pt modelId="{CAC4F0B4-708B-4282-B233-6535E806EC15}" type="pres">
      <dgm:prSet presAssocID="{258A0F88-4614-49C2-91BE-F51F6ED2A003}" presName="sibTrans" presStyleCnt="0"/>
      <dgm:spPr/>
    </dgm:pt>
    <dgm:pt modelId="{4AB65F45-FCE4-4908-B96D-3EE8AEC9FEC0}" type="pres">
      <dgm:prSet presAssocID="{C6612CB1-522B-453A-AD41-C635957B274B}" presName="compNode" presStyleCnt="0"/>
      <dgm:spPr/>
    </dgm:pt>
    <dgm:pt modelId="{4C069EF0-C602-4B9B-A4B7-1732EEA73D7B}" type="pres">
      <dgm:prSet presAssocID="{C6612CB1-522B-453A-AD41-C635957B274B}" presName="bgRect" presStyleLbl="bgShp" presStyleIdx="3" presStyleCnt="4"/>
      <dgm:spPr/>
    </dgm:pt>
    <dgm:pt modelId="{F1E9EC1D-999E-4292-A14F-496C3EA49543}" type="pres">
      <dgm:prSet presAssocID="{C6612CB1-522B-453A-AD41-C635957B274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215C9CF-4404-4745-9223-8C249611C939}" type="pres">
      <dgm:prSet presAssocID="{C6612CB1-522B-453A-AD41-C635957B274B}" presName="spaceRect" presStyleCnt="0"/>
      <dgm:spPr/>
    </dgm:pt>
    <dgm:pt modelId="{0D834A97-02F0-4B86-8F61-5F3A7818F7E2}" type="pres">
      <dgm:prSet presAssocID="{C6612CB1-522B-453A-AD41-C635957B274B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70BD3-E429-4C76-A341-2AF35F895DD9}" srcId="{79520E6A-92A4-4E72-862F-D274177ECB42}" destId="{B407B07B-4F2E-4FFE-B0D8-43B82B167A01}" srcOrd="1" destOrd="0" parTransId="{25B30991-818C-4ABA-A0E0-2F98E52EB691}" sibTransId="{22AF5CE8-97B8-43C5-9735-A7F5EE21F445}"/>
    <dgm:cxn modelId="{11BD3E6B-92F2-4786-95E8-EC02B4AC6E09}" srcId="{0EA0133D-CE85-441F-B34C-AFF61F004692}" destId="{DB7B4C62-A9CF-4CD0-888F-07F1C39F2B7D}" srcOrd="2" destOrd="0" parTransId="{AC8A81F5-2EF4-46F8-850B-C4A67DB9DE02}" sibTransId="{484AEEDF-95EF-46C4-8200-9E80DD0BA5DE}"/>
    <dgm:cxn modelId="{85342A7D-3A26-4A17-8EDA-C168BBA4BD29}" type="presOf" srcId="{B407B07B-4F2E-4FFE-B0D8-43B82B167A01}" destId="{3A2E9DA4-C748-44D3-B0C2-5DB106CBB5D4}" srcOrd="0" destOrd="0" presId="urn:microsoft.com/office/officeart/2018/2/layout/IconVerticalSolidList"/>
    <dgm:cxn modelId="{1185C93C-B433-4E90-9A9C-9AA88CDE0E0A}" srcId="{79520E6A-92A4-4E72-862F-D274177ECB42}" destId="{C6612CB1-522B-453A-AD41-C635957B274B}" srcOrd="3" destOrd="0" parTransId="{54871E07-FF87-4A07-81EC-A2CE4D10DE0A}" sibTransId="{BF4E8BF9-A443-4A90-90AE-274698E8ACF8}"/>
    <dgm:cxn modelId="{98FD49F3-D4AA-4FD0-A249-C025B66FDF18}" type="presOf" srcId="{DB7B4C62-A9CF-4CD0-888F-07F1C39F2B7D}" destId="{13C7E7F7-2949-42E5-BBAA-46FCCCE83C58}" srcOrd="0" destOrd="2" presId="urn:microsoft.com/office/officeart/2018/2/layout/IconVerticalSolidList"/>
    <dgm:cxn modelId="{8DA502ED-D9E8-4926-80EB-3E905DBA04BD}" type="presOf" srcId="{C6612CB1-522B-453A-AD41-C635957B274B}" destId="{0D834A97-02F0-4B86-8F61-5F3A7818F7E2}" srcOrd="0" destOrd="0" presId="urn:microsoft.com/office/officeart/2018/2/layout/IconVerticalSolidList"/>
    <dgm:cxn modelId="{E46FB6B4-78D5-420C-A63E-ACBDC1041200}" type="presOf" srcId="{79520E6A-92A4-4E72-862F-D274177ECB42}" destId="{337A12B1-881C-4E62-A5E9-593EF2332A74}" srcOrd="0" destOrd="0" presId="urn:microsoft.com/office/officeart/2018/2/layout/IconVerticalSolidList"/>
    <dgm:cxn modelId="{1758A40F-E4C5-4D3A-BDBD-2C218186DAE8}" srcId="{0EA0133D-CE85-441F-B34C-AFF61F004692}" destId="{1490FD6D-ABAC-4EBA-8EDA-7F68337D6F11}" srcOrd="1" destOrd="0" parTransId="{67322604-52DB-4FDE-8225-74C1A1F091D0}" sibTransId="{867EB919-5C28-45C2-8CAF-B32D2BC5C22E}"/>
    <dgm:cxn modelId="{203FB0FE-F399-4A2B-B804-A3EC139CB7BB}" srcId="{79520E6A-92A4-4E72-862F-D274177ECB42}" destId="{0EA0133D-CE85-441F-B34C-AFF61F004692}" srcOrd="2" destOrd="0" parTransId="{E391001B-DEBE-4F4A-A374-35CF3CB0A18C}" sibTransId="{258A0F88-4614-49C2-91BE-F51F6ED2A003}"/>
    <dgm:cxn modelId="{06512177-DFC0-4832-A814-5BED0AF0CB5C}" type="presOf" srcId="{0EA0133D-CE85-441F-B34C-AFF61F004692}" destId="{C7DBE88B-6B62-4568-B22B-893FC7352E4C}" srcOrd="0" destOrd="0" presId="urn:microsoft.com/office/officeart/2018/2/layout/IconVerticalSolidList"/>
    <dgm:cxn modelId="{5634DE87-2705-4014-9561-CB4E16B2A250}" type="presOf" srcId="{1490FD6D-ABAC-4EBA-8EDA-7F68337D6F11}" destId="{13C7E7F7-2949-42E5-BBAA-46FCCCE83C58}" srcOrd="0" destOrd="1" presId="urn:microsoft.com/office/officeart/2018/2/layout/IconVerticalSolidList"/>
    <dgm:cxn modelId="{4CEA3872-FDCC-41F5-91DE-4C61725445BF}" srcId="{79520E6A-92A4-4E72-862F-D274177ECB42}" destId="{C4082480-276A-474C-8C57-CC5AAF8632E5}" srcOrd="0" destOrd="0" parTransId="{F83E0D0A-0B4C-4330-AAC8-89406470AA3F}" sibTransId="{53E75F8A-75BF-4A0E-B605-A3EB4A8C3DF9}"/>
    <dgm:cxn modelId="{F884C16D-526B-4525-9888-5C1741D9C8AD}" type="presOf" srcId="{C4082480-276A-474C-8C57-CC5AAF8632E5}" destId="{08EB2C31-F1E4-45E5-9AB6-D1D13801A5BA}" srcOrd="0" destOrd="0" presId="urn:microsoft.com/office/officeart/2018/2/layout/IconVerticalSolidList"/>
    <dgm:cxn modelId="{1543DFFE-5E9B-48D0-953C-F937F51BA4C3}" type="presOf" srcId="{19700057-E6F6-470F-AC58-1BAA1D6E31C7}" destId="{13C7E7F7-2949-42E5-BBAA-46FCCCE83C58}" srcOrd="0" destOrd="0" presId="urn:microsoft.com/office/officeart/2018/2/layout/IconVerticalSolidList"/>
    <dgm:cxn modelId="{6AFD0236-EE8C-4686-907A-F498296FDFA8}" srcId="{0EA0133D-CE85-441F-B34C-AFF61F004692}" destId="{19700057-E6F6-470F-AC58-1BAA1D6E31C7}" srcOrd="0" destOrd="0" parTransId="{5888A63D-54D6-41E6-9112-D45C7518B6C0}" sibTransId="{A698891E-C7DC-4483-841F-D661E6896ECB}"/>
    <dgm:cxn modelId="{C1DFE9BF-63CD-46DD-BE13-0DCFB7433E3C}" type="presParOf" srcId="{337A12B1-881C-4E62-A5E9-593EF2332A74}" destId="{1878A525-5586-4391-8889-103D7D4DC366}" srcOrd="0" destOrd="0" presId="urn:microsoft.com/office/officeart/2018/2/layout/IconVerticalSolidList"/>
    <dgm:cxn modelId="{2BD3AE10-DB99-4E7E-8D5F-CAA4803A91DA}" type="presParOf" srcId="{1878A525-5586-4391-8889-103D7D4DC366}" destId="{12F0CAE5-26F1-48D8-AA87-DD338A98E64D}" srcOrd="0" destOrd="0" presId="urn:microsoft.com/office/officeart/2018/2/layout/IconVerticalSolidList"/>
    <dgm:cxn modelId="{67DB17D5-F679-4E00-A9B4-9A193790AEAB}" type="presParOf" srcId="{1878A525-5586-4391-8889-103D7D4DC366}" destId="{47674659-C5CC-41A4-A561-A77D9B69E109}" srcOrd="1" destOrd="0" presId="urn:microsoft.com/office/officeart/2018/2/layout/IconVerticalSolidList"/>
    <dgm:cxn modelId="{2F68DDA0-ED2D-4236-B70E-5B5EA564A493}" type="presParOf" srcId="{1878A525-5586-4391-8889-103D7D4DC366}" destId="{5BA7B4E1-AC62-4E05-BF64-8E9F77D90142}" srcOrd="2" destOrd="0" presId="urn:microsoft.com/office/officeart/2018/2/layout/IconVerticalSolidList"/>
    <dgm:cxn modelId="{84B991AF-10A2-46DD-810A-93D699C38290}" type="presParOf" srcId="{1878A525-5586-4391-8889-103D7D4DC366}" destId="{08EB2C31-F1E4-45E5-9AB6-D1D13801A5BA}" srcOrd="3" destOrd="0" presId="urn:microsoft.com/office/officeart/2018/2/layout/IconVerticalSolidList"/>
    <dgm:cxn modelId="{244FF6B1-2504-4B37-9444-F945EEB88B3F}" type="presParOf" srcId="{337A12B1-881C-4E62-A5E9-593EF2332A74}" destId="{0307B37B-E212-4852-A552-9747CD5FA8B6}" srcOrd="1" destOrd="0" presId="urn:microsoft.com/office/officeart/2018/2/layout/IconVerticalSolidList"/>
    <dgm:cxn modelId="{C7533BD4-D0F8-48C2-B334-25737E72CA17}" type="presParOf" srcId="{337A12B1-881C-4E62-A5E9-593EF2332A74}" destId="{9A04E553-0322-4D56-8C1C-E98FF6561C9C}" srcOrd="2" destOrd="0" presId="urn:microsoft.com/office/officeart/2018/2/layout/IconVerticalSolidList"/>
    <dgm:cxn modelId="{C0D509B7-293C-4475-9FEE-57588EE2EAC5}" type="presParOf" srcId="{9A04E553-0322-4D56-8C1C-E98FF6561C9C}" destId="{783B3DF5-DAA6-4DD1-9DF7-9B4CAF6D57BE}" srcOrd="0" destOrd="0" presId="urn:microsoft.com/office/officeart/2018/2/layout/IconVerticalSolidList"/>
    <dgm:cxn modelId="{4A099A6B-AFC4-488D-8B67-540A44037E77}" type="presParOf" srcId="{9A04E553-0322-4D56-8C1C-E98FF6561C9C}" destId="{83601025-16D7-441F-A93F-9C7D4492BB45}" srcOrd="1" destOrd="0" presId="urn:microsoft.com/office/officeart/2018/2/layout/IconVerticalSolidList"/>
    <dgm:cxn modelId="{14045F3E-E831-46BE-B681-E41DA368616F}" type="presParOf" srcId="{9A04E553-0322-4D56-8C1C-E98FF6561C9C}" destId="{7E55017E-A819-4007-85FD-55A003606FB1}" srcOrd="2" destOrd="0" presId="urn:microsoft.com/office/officeart/2018/2/layout/IconVerticalSolidList"/>
    <dgm:cxn modelId="{F222BF25-49B8-403A-9F2C-57EAC3A8A245}" type="presParOf" srcId="{9A04E553-0322-4D56-8C1C-E98FF6561C9C}" destId="{3A2E9DA4-C748-44D3-B0C2-5DB106CBB5D4}" srcOrd="3" destOrd="0" presId="urn:microsoft.com/office/officeart/2018/2/layout/IconVerticalSolidList"/>
    <dgm:cxn modelId="{DA86B672-9F02-4032-84BB-63B463957DE2}" type="presParOf" srcId="{337A12B1-881C-4E62-A5E9-593EF2332A74}" destId="{4C254AC2-90D2-4ABD-889C-6D349A6833C2}" srcOrd="3" destOrd="0" presId="urn:microsoft.com/office/officeart/2018/2/layout/IconVerticalSolidList"/>
    <dgm:cxn modelId="{3D578952-49C9-45B5-9AEE-591EA3B5611D}" type="presParOf" srcId="{337A12B1-881C-4E62-A5E9-593EF2332A74}" destId="{86CF62E1-E47B-4316-B71B-15C056A1163B}" srcOrd="4" destOrd="0" presId="urn:microsoft.com/office/officeart/2018/2/layout/IconVerticalSolidList"/>
    <dgm:cxn modelId="{C7A16E62-3F9E-467A-8FF1-52DF52FBB4B5}" type="presParOf" srcId="{86CF62E1-E47B-4316-B71B-15C056A1163B}" destId="{80FE43FF-D4E9-40F5-9E0E-0A1E3FA4C461}" srcOrd="0" destOrd="0" presId="urn:microsoft.com/office/officeart/2018/2/layout/IconVerticalSolidList"/>
    <dgm:cxn modelId="{B18A7074-5879-45CF-B4CE-490BF4DBB516}" type="presParOf" srcId="{86CF62E1-E47B-4316-B71B-15C056A1163B}" destId="{62E1B13C-EE33-4C1B-B204-0B3AAE92B348}" srcOrd="1" destOrd="0" presId="urn:microsoft.com/office/officeart/2018/2/layout/IconVerticalSolidList"/>
    <dgm:cxn modelId="{DCEF1856-01A1-4691-B017-BEAD75101435}" type="presParOf" srcId="{86CF62E1-E47B-4316-B71B-15C056A1163B}" destId="{BD650954-E0ED-421B-8B39-6ECE3DBA6C2F}" srcOrd="2" destOrd="0" presId="urn:microsoft.com/office/officeart/2018/2/layout/IconVerticalSolidList"/>
    <dgm:cxn modelId="{3BEE83BB-C78F-4D11-B508-EAC7E2673ED5}" type="presParOf" srcId="{86CF62E1-E47B-4316-B71B-15C056A1163B}" destId="{C7DBE88B-6B62-4568-B22B-893FC7352E4C}" srcOrd="3" destOrd="0" presId="urn:microsoft.com/office/officeart/2018/2/layout/IconVerticalSolidList"/>
    <dgm:cxn modelId="{8D8739B7-94D1-46D7-A1E8-656C5660AA22}" type="presParOf" srcId="{86CF62E1-E47B-4316-B71B-15C056A1163B}" destId="{13C7E7F7-2949-42E5-BBAA-46FCCCE83C58}" srcOrd="4" destOrd="0" presId="urn:microsoft.com/office/officeart/2018/2/layout/IconVerticalSolidList"/>
    <dgm:cxn modelId="{78E78985-D42C-4297-ACA7-36AE88D57C81}" type="presParOf" srcId="{337A12B1-881C-4E62-A5E9-593EF2332A74}" destId="{CAC4F0B4-708B-4282-B233-6535E806EC15}" srcOrd="5" destOrd="0" presId="urn:microsoft.com/office/officeart/2018/2/layout/IconVerticalSolidList"/>
    <dgm:cxn modelId="{145552A4-652E-4B39-BD87-E0D451AB9A40}" type="presParOf" srcId="{337A12B1-881C-4E62-A5E9-593EF2332A74}" destId="{4AB65F45-FCE4-4908-B96D-3EE8AEC9FEC0}" srcOrd="6" destOrd="0" presId="urn:microsoft.com/office/officeart/2018/2/layout/IconVerticalSolidList"/>
    <dgm:cxn modelId="{E08E323E-52B3-474D-B931-23755E646A90}" type="presParOf" srcId="{4AB65F45-FCE4-4908-B96D-3EE8AEC9FEC0}" destId="{4C069EF0-C602-4B9B-A4B7-1732EEA73D7B}" srcOrd="0" destOrd="0" presId="urn:microsoft.com/office/officeart/2018/2/layout/IconVerticalSolidList"/>
    <dgm:cxn modelId="{C9FD0B49-329A-4F16-9121-48395167D7DE}" type="presParOf" srcId="{4AB65F45-FCE4-4908-B96D-3EE8AEC9FEC0}" destId="{F1E9EC1D-999E-4292-A14F-496C3EA49543}" srcOrd="1" destOrd="0" presId="urn:microsoft.com/office/officeart/2018/2/layout/IconVerticalSolidList"/>
    <dgm:cxn modelId="{7046DABE-167C-458B-98AD-07E2673044A2}" type="presParOf" srcId="{4AB65F45-FCE4-4908-B96D-3EE8AEC9FEC0}" destId="{1215C9CF-4404-4745-9223-8C249611C939}" srcOrd="2" destOrd="0" presId="urn:microsoft.com/office/officeart/2018/2/layout/IconVerticalSolidList"/>
    <dgm:cxn modelId="{C12E0ECA-AE6B-4116-94CE-4EF11D209B95}" type="presParOf" srcId="{4AB65F45-FCE4-4908-B96D-3EE8AEC9FEC0}" destId="{0D834A97-02F0-4B86-8F61-5F3A7818F7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21950D-19DC-4584-9EF4-1EEFA2A2113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411B7AC-1AC0-4FDC-B903-ACD7F989DA4B}">
      <dgm:prSet/>
      <dgm:spPr/>
      <dgm:t>
        <a:bodyPr/>
        <a:lstStyle/>
        <a:p>
          <a:r>
            <a:rPr lang="nb-NO"/>
            <a:t>Teknologisk fremgang</a:t>
          </a:r>
          <a:endParaRPr lang="en-US"/>
        </a:p>
      </dgm:t>
    </dgm:pt>
    <dgm:pt modelId="{26C37032-F884-46A1-9B84-8FE573FCFD25}" type="parTrans" cxnId="{DCA27941-82E3-4743-A0AC-4F5C50A9DCD3}">
      <dgm:prSet/>
      <dgm:spPr/>
      <dgm:t>
        <a:bodyPr/>
        <a:lstStyle/>
        <a:p>
          <a:endParaRPr lang="en-US"/>
        </a:p>
      </dgm:t>
    </dgm:pt>
    <dgm:pt modelId="{10309393-FA1D-4CFE-9165-92911D9BB986}" type="sibTrans" cxnId="{DCA27941-82E3-4743-A0AC-4F5C50A9DCD3}">
      <dgm:prSet/>
      <dgm:spPr/>
      <dgm:t>
        <a:bodyPr/>
        <a:lstStyle/>
        <a:p>
          <a:endParaRPr lang="en-US"/>
        </a:p>
      </dgm:t>
    </dgm:pt>
    <dgm:pt modelId="{2C6B91CC-BE5F-462C-B731-EAD3E83DBA07}">
      <dgm:prSet/>
      <dgm:spPr/>
      <dgm:t>
        <a:bodyPr/>
        <a:lstStyle/>
        <a:p>
          <a:r>
            <a:rPr lang="nb-NO"/>
            <a:t>Færre enheter arbeidskraft for å produsere en enhet produkt</a:t>
          </a:r>
          <a:endParaRPr lang="en-US"/>
        </a:p>
      </dgm:t>
    </dgm:pt>
    <dgm:pt modelId="{B96AC529-7215-48D6-BD8D-8CB0CFA58BB6}" type="parTrans" cxnId="{9B04C501-4307-4686-8AA8-B8F3FEE29A9E}">
      <dgm:prSet/>
      <dgm:spPr/>
      <dgm:t>
        <a:bodyPr/>
        <a:lstStyle/>
        <a:p>
          <a:endParaRPr lang="en-US"/>
        </a:p>
      </dgm:t>
    </dgm:pt>
    <dgm:pt modelId="{B081D1B5-AD39-4B2B-B4F5-845A812BE741}" type="sibTrans" cxnId="{9B04C501-4307-4686-8AA8-B8F3FEE29A9E}">
      <dgm:prSet/>
      <dgm:spPr/>
      <dgm:t>
        <a:bodyPr/>
        <a:lstStyle/>
        <a:p>
          <a:endParaRPr lang="en-US"/>
        </a:p>
      </dgm:t>
    </dgm:pt>
    <dgm:pt modelId="{55BAD0FB-67CC-4EC8-848C-371AD7A9C9EF}">
      <dgm:prSet/>
      <dgm:spPr/>
      <dgm:t>
        <a:bodyPr/>
        <a:lstStyle/>
        <a:p>
          <a:r>
            <a:rPr lang="nb-NO"/>
            <a:t>Varig teknologisk fremgang</a:t>
          </a:r>
          <a:endParaRPr lang="en-US"/>
        </a:p>
      </dgm:t>
    </dgm:pt>
    <dgm:pt modelId="{E2EC9CC9-2146-4762-902C-F2582E34B054}" type="parTrans" cxnId="{625D9762-636E-4501-92AE-06FECE0FD127}">
      <dgm:prSet/>
      <dgm:spPr/>
      <dgm:t>
        <a:bodyPr/>
        <a:lstStyle/>
        <a:p>
          <a:endParaRPr lang="en-US"/>
        </a:p>
      </dgm:t>
    </dgm:pt>
    <dgm:pt modelId="{F0C0D3C3-D143-4DFE-8A9D-D090506A7860}" type="sibTrans" cxnId="{625D9762-636E-4501-92AE-06FECE0FD127}">
      <dgm:prSet/>
      <dgm:spPr/>
      <dgm:t>
        <a:bodyPr/>
        <a:lstStyle/>
        <a:p>
          <a:endParaRPr lang="en-US"/>
        </a:p>
      </dgm:t>
    </dgm:pt>
    <dgm:pt modelId="{2B5C2BB4-788A-41A8-99D1-D8A5D044BE88}">
      <dgm:prSet/>
      <dgm:spPr/>
      <dgm:t>
        <a:bodyPr/>
        <a:lstStyle/>
        <a:p>
          <a:r>
            <a:rPr lang="nb-NO"/>
            <a:t>Antall timer brukt for å produsere de fleste produkter faller for hver generasjon</a:t>
          </a:r>
          <a:endParaRPr lang="en-US"/>
        </a:p>
      </dgm:t>
    </dgm:pt>
    <dgm:pt modelId="{63B65DDC-8507-4837-BE9B-EBA49E5A5F55}" type="parTrans" cxnId="{E4780553-BC76-4C94-A4EF-781F8122892C}">
      <dgm:prSet/>
      <dgm:spPr/>
      <dgm:t>
        <a:bodyPr/>
        <a:lstStyle/>
        <a:p>
          <a:endParaRPr lang="en-US"/>
        </a:p>
      </dgm:t>
    </dgm:pt>
    <dgm:pt modelId="{8949DCB9-FF54-4BF1-B73C-A987E579F1BD}" type="sibTrans" cxnId="{E4780553-BC76-4C94-A4EF-781F8122892C}">
      <dgm:prSet/>
      <dgm:spPr/>
      <dgm:t>
        <a:bodyPr/>
        <a:lstStyle/>
        <a:p>
          <a:endParaRPr lang="en-US"/>
        </a:p>
      </dgm:t>
    </dgm:pt>
    <dgm:pt modelId="{E9D62D58-EB15-4366-9C74-AC87F275DD32}" type="pres">
      <dgm:prSet presAssocID="{2C21950D-19DC-4584-9EF4-1EEFA2A211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64DA72-EC83-42E8-AF62-E3CCFC409669}" type="pres">
      <dgm:prSet presAssocID="{9411B7AC-1AC0-4FDC-B903-ACD7F989DA4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39A3F3-1A27-4A7E-9725-ED461CF377B8}" type="pres">
      <dgm:prSet presAssocID="{9411B7AC-1AC0-4FDC-B903-ACD7F989DA4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58130-64A4-4945-99E3-2B02DDA30E90}" type="pres">
      <dgm:prSet presAssocID="{55BAD0FB-67CC-4EC8-848C-371AD7A9C9E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7F10E-4941-447E-803F-DF4257ED94F8}" type="pres">
      <dgm:prSet presAssocID="{55BAD0FB-67CC-4EC8-848C-371AD7A9C9E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5D9762-636E-4501-92AE-06FECE0FD127}" srcId="{2C21950D-19DC-4584-9EF4-1EEFA2A21132}" destId="{55BAD0FB-67CC-4EC8-848C-371AD7A9C9EF}" srcOrd="1" destOrd="0" parTransId="{E2EC9CC9-2146-4762-902C-F2582E34B054}" sibTransId="{F0C0D3C3-D143-4DFE-8A9D-D090506A7860}"/>
    <dgm:cxn modelId="{AD7EF717-AD1A-4189-85D4-33F2C58A6C6F}" type="presOf" srcId="{2B5C2BB4-788A-41A8-99D1-D8A5D044BE88}" destId="{2E77F10E-4941-447E-803F-DF4257ED94F8}" srcOrd="0" destOrd="0" presId="urn:microsoft.com/office/officeart/2005/8/layout/vList2"/>
    <dgm:cxn modelId="{D534DB97-D8B1-4D6D-8767-3F286E4E8C5A}" type="presOf" srcId="{9411B7AC-1AC0-4FDC-B903-ACD7F989DA4B}" destId="{C464DA72-EC83-42E8-AF62-E3CCFC409669}" srcOrd="0" destOrd="0" presId="urn:microsoft.com/office/officeart/2005/8/layout/vList2"/>
    <dgm:cxn modelId="{3F04C974-8964-4C79-A38E-C6DAC8B58990}" type="presOf" srcId="{55BAD0FB-67CC-4EC8-848C-371AD7A9C9EF}" destId="{06458130-64A4-4945-99E3-2B02DDA30E90}" srcOrd="0" destOrd="0" presId="urn:microsoft.com/office/officeart/2005/8/layout/vList2"/>
    <dgm:cxn modelId="{9B04C501-4307-4686-8AA8-B8F3FEE29A9E}" srcId="{9411B7AC-1AC0-4FDC-B903-ACD7F989DA4B}" destId="{2C6B91CC-BE5F-462C-B731-EAD3E83DBA07}" srcOrd="0" destOrd="0" parTransId="{B96AC529-7215-48D6-BD8D-8CB0CFA58BB6}" sibTransId="{B081D1B5-AD39-4B2B-B4F5-845A812BE741}"/>
    <dgm:cxn modelId="{F8C65C50-BDDD-4AEF-A15A-E25C190515D2}" type="presOf" srcId="{2C21950D-19DC-4584-9EF4-1EEFA2A21132}" destId="{E9D62D58-EB15-4366-9C74-AC87F275DD32}" srcOrd="0" destOrd="0" presId="urn:microsoft.com/office/officeart/2005/8/layout/vList2"/>
    <dgm:cxn modelId="{E4780553-BC76-4C94-A4EF-781F8122892C}" srcId="{55BAD0FB-67CC-4EC8-848C-371AD7A9C9EF}" destId="{2B5C2BB4-788A-41A8-99D1-D8A5D044BE88}" srcOrd="0" destOrd="0" parTransId="{63B65DDC-8507-4837-BE9B-EBA49E5A5F55}" sibTransId="{8949DCB9-FF54-4BF1-B73C-A987E579F1BD}"/>
    <dgm:cxn modelId="{DCA27941-82E3-4743-A0AC-4F5C50A9DCD3}" srcId="{2C21950D-19DC-4584-9EF4-1EEFA2A21132}" destId="{9411B7AC-1AC0-4FDC-B903-ACD7F989DA4B}" srcOrd="0" destOrd="0" parTransId="{26C37032-F884-46A1-9B84-8FE573FCFD25}" sibTransId="{10309393-FA1D-4CFE-9165-92911D9BB986}"/>
    <dgm:cxn modelId="{E8667FE4-B66E-4F8E-BCD3-28C4EFA70D38}" type="presOf" srcId="{2C6B91CC-BE5F-462C-B731-EAD3E83DBA07}" destId="{2539A3F3-1A27-4A7E-9725-ED461CF377B8}" srcOrd="0" destOrd="0" presId="urn:microsoft.com/office/officeart/2005/8/layout/vList2"/>
    <dgm:cxn modelId="{04F12608-78E6-4F76-9684-CE59CF6B8819}" type="presParOf" srcId="{E9D62D58-EB15-4366-9C74-AC87F275DD32}" destId="{C464DA72-EC83-42E8-AF62-E3CCFC409669}" srcOrd="0" destOrd="0" presId="urn:microsoft.com/office/officeart/2005/8/layout/vList2"/>
    <dgm:cxn modelId="{D07245F0-4AE5-472B-9E52-4674393095C0}" type="presParOf" srcId="{E9D62D58-EB15-4366-9C74-AC87F275DD32}" destId="{2539A3F3-1A27-4A7E-9725-ED461CF377B8}" srcOrd="1" destOrd="0" presId="urn:microsoft.com/office/officeart/2005/8/layout/vList2"/>
    <dgm:cxn modelId="{A9294933-6000-4C6F-A74E-95049B6D41F4}" type="presParOf" srcId="{E9D62D58-EB15-4366-9C74-AC87F275DD32}" destId="{06458130-64A4-4945-99E3-2B02DDA30E90}" srcOrd="2" destOrd="0" presId="urn:microsoft.com/office/officeart/2005/8/layout/vList2"/>
    <dgm:cxn modelId="{358791BE-3A21-4EE8-AAC9-65E25507E4D2}" type="presParOf" srcId="{E9D62D58-EB15-4366-9C74-AC87F275DD32}" destId="{2E77F10E-4941-447E-803F-DF4257ED94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B5D6CC-47C1-4194-B93D-B53B0545F25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7AF8F1-C191-4A00-97C5-DD03CF29BDD1}">
      <dgm:prSet/>
      <dgm:spPr/>
      <dgm:t>
        <a:bodyPr/>
        <a:lstStyle/>
        <a:p>
          <a:r>
            <a:rPr lang="nb-NO"/>
            <a:t>Folketellingsdata fra 1900 og 1910:</a:t>
          </a:r>
          <a:endParaRPr lang="en-US"/>
        </a:p>
      </dgm:t>
    </dgm:pt>
    <dgm:pt modelId="{8E3C66C2-1C7D-466D-9281-D48243A7B65B}" type="parTrans" cxnId="{E5A1BD0E-2BC6-4B7B-91DC-39EDFDDC5117}">
      <dgm:prSet/>
      <dgm:spPr/>
      <dgm:t>
        <a:bodyPr/>
        <a:lstStyle/>
        <a:p>
          <a:endParaRPr lang="en-US"/>
        </a:p>
      </dgm:t>
    </dgm:pt>
    <dgm:pt modelId="{61C96FAD-8AB7-40F6-B42D-4C3E5CF32A7A}" type="sibTrans" cxnId="{E5A1BD0E-2BC6-4B7B-91DC-39EDFDDC5117}">
      <dgm:prSet/>
      <dgm:spPr/>
      <dgm:t>
        <a:bodyPr/>
        <a:lstStyle/>
        <a:p>
          <a:endParaRPr lang="en-US"/>
        </a:p>
      </dgm:t>
    </dgm:pt>
    <dgm:pt modelId="{994DFEBD-14DA-46DB-A4C9-05B92A627B9E}">
      <dgm:prSet/>
      <dgm:spPr/>
      <dgm:t>
        <a:bodyPr/>
        <a:lstStyle/>
        <a:p>
          <a:r>
            <a:rPr lang="nb-NO"/>
            <a:t>Bønder i vankraftkommuner hadde 6 prosentpoeng større sjanse for å ha fått faglært arbeid i perioden enn i andre kommuner.</a:t>
          </a:r>
          <a:endParaRPr lang="en-US"/>
        </a:p>
      </dgm:t>
    </dgm:pt>
    <dgm:pt modelId="{48EE8437-9BBA-422C-983D-2FF8823F88DF}" type="parTrans" cxnId="{E0424C1C-122A-4618-BE1C-C8A4BDFAEDC0}">
      <dgm:prSet/>
      <dgm:spPr/>
      <dgm:t>
        <a:bodyPr/>
        <a:lstStyle/>
        <a:p>
          <a:endParaRPr lang="en-US"/>
        </a:p>
      </dgm:t>
    </dgm:pt>
    <dgm:pt modelId="{D8CB1D92-5974-46C0-917C-90468EE04130}" type="sibTrans" cxnId="{E0424C1C-122A-4618-BE1C-C8A4BDFAEDC0}">
      <dgm:prSet/>
      <dgm:spPr/>
      <dgm:t>
        <a:bodyPr/>
        <a:lstStyle/>
        <a:p>
          <a:endParaRPr lang="en-US"/>
        </a:p>
      </dgm:t>
    </dgm:pt>
    <dgm:pt modelId="{0D4C8C2B-C7B8-49B6-89FC-69441573C41B}">
      <dgm:prSet/>
      <dgm:spPr/>
      <dgm:t>
        <a:bodyPr/>
        <a:lstStyle/>
        <a:p>
          <a:r>
            <a:rPr lang="nb-NO"/>
            <a:t>Tallet for ufaglærte arbeidere var 18 prosentpoeng.</a:t>
          </a:r>
          <a:endParaRPr lang="en-US"/>
        </a:p>
      </dgm:t>
    </dgm:pt>
    <dgm:pt modelId="{41FA386C-95FD-4A55-8E62-B821170EFCE4}" type="parTrans" cxnId="{B1F2EB79-688F-4AB3-9E13-49565FC8ADD5}">
      <dgm:prSet/>
      <dgm:spPr/>
      <dgm:t>
        <a:bodyPr/>
        <a:lstStyle/>
        <a:p>
          <a:endParaRPr lang="en-US"/>
        </a:p>
      </dgm:t>
    </dgm:pt>
    <dgm:pt modelId="{EBF0EDF0-7531-4CA2-9ABF-5EA7DEA6A959}" type="sibTrans" cxnId="{B1F2EB79-688F-4AB3-9E13-49565FC8ADD5}">
      <dgm:prSet/>
      <dgm:spPr/>
      <dgm:t>
        <a:bodyPr/>
        <a:lstStyle/>
        <a:p>
          <a:endParaRPr lang="en-US"/>
        </a:p>
      </dgm:t>
    </dgm:pt>
    <dgm:pt modelId="{6D8CB8C7-92EB-41E6-9DFD-9BD9098CF9E5}">
      <dgm:prSet/>
      <dgm:spPr/>
      <dgm:t>
        <a:bodyPr/>
        <a:lstStyle/>
        <a:p>
          <a:r>
            <a:rPr lang="nb-NO"/>
            <a:t>«</a:t>
          </a:r>
          <a:r>
            <a:rPr lang="nb-NO" b="0" i="0"/>
            <a:t>Forskningen viser altså at det har vært et positivt skifte i etterspørsel etter arbeidere til høy-ferdighetsyrker i kommunene der vannkraftteknologi ble tatt i bruk.»</a:t>
          </a:r>
          <a:endParaRPr lang="en-US"/>
        </a:p>
      </dgm:t>
    </dgm:pt>
    <dgm:pt modelId="{53897675-3370-4A1C-BDF2-462F711FEF4A}" type="parTrans" cxnId="{1F02D08C-29D0-496A-9C64-10E52CD0F6BF}">
      <dgm:prSet/>
      <dgm:spPr/>
      <dgm:t>
        <a:bodyPr/>
        <a:lstStyle/>
        <a:p>
          <a:endParaRPr lang="en-US"/>
        </a:p>
      </dgm:t>
    </dgm:pt>
    <dgm:pt modelId="{F946DECE-8E1B-4A54-BC72-9842ADEA9A2F}" type="sibTrans" cxnId="{1F02D08C-29D0-496A-9C64-10E52CD0F6BF}">
      <dgm:prSet/>
      <dgm:spPr/>
      <dgm:t>
        <a:bodyPr/>
        <a:lstStyle/>
        <a:p>
          <a:endParaRPr lang="en-US"/>
        </a:p>
      </dgm:t>
    </dgm:pt>
    <dgm:pt modelId="{8F0F2567-191F-421E-934F-42EEBD7EEE4D}" type="pres">
      <dgm:prSet presAssocID="{56B5D6CC-47C1-4194-B93D-B53B0545F2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8C97A8-AC60-4C2E-8835-277310F26354}" type="pres">
      <dgm:prSet presAssocID="{6D8CB8C7-92EB-41E6-9DFD-9BD9098CF9E5}" presName="boxAndChildren" presStyleCnt="0"/>
      <dgm:spPr/>
    </dgm:pt>
    <dgm:pt modelId="{9DE9AF42-4C7F-48C0-894E-B46DBF87C7CE}" type="pres">
      <dgm:prSet presAssocID="{6D8CB8C7-92EB-41E6-9DFD-9BD9098CF9E5}" presName="parentTextBox" presStyleLbl="node1" presStyleIdx="0" presStyleCnt="2"/>
      <dgm:spPr/>
      <dgm:t>
        <a:bodyPr/>
        <a:lstStyle/>
        <a:p>
          <a:endParaRPr lang="en-US"/>
        </a:p>
      </dgm:t>
    </dgm:pt>
    <dgm:pt modelId="{DB368712-C1AA-4992-A8E6-8E039EC165FD}" type="pres">
      <dgm:prSet presAssocID="{61C96FAD-8AB7-40F6-B42D-4C3E5CF32A7A}" presName="sp" presStyleCnt="0"/>
      <dgm:spPr/>
    </dgm:pt>
    <dgm:pt modelId="{E7489619-32CC-40F2-8AF2-BE7E18508353}" type="pres">
      <dgm:prSet presAssocID="{487AF8F1-C191-4A00-97C5-DD03CF29BDD1}" presName="arrowAndChildren" presStyleCnt="0"/>
      <dgm:spPr/>
    </dgm:pt>
    <dgm:pt modelId="{0469C35E-F4D0-45F1-9D14-BD5757E866A7}" type="pres">
      <dgm:prSet presAssocID="{487AF8F1-C191-4A00-97C5-DD03CF29BDD1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4EF4B361-14D2-4712-8977-42BA9FCFC3C6}" type="pres">
      <dgm:prSet presAssocID="{487AF8F1-C191-4A00-97C5-DD03CF29BDD1}" presName="arrow" presStyleLbl="node1" presStyleIdx="1" presStyleCnt="2"/>
      <dgm:spPr/>
      <dgm:t>
        <a:bodyPr/>
        <a:lstStyle/>
        <a:p>
          <a:endParaRPr lang="en-US"/>
        </a:p>
      </dgm:t>
    </dgm:pt>
    <dgm:pt modelId="{8FB98DB9-2F58-450D-A9DF-E0220E6CDE75}" type="pres">
      <dgm:prSet presAssocID="{487AF8F1-C191-4A00-97C5-DD03CF29BDD1}" presName="descendantArrow" presStyleCnt="0"/>
      <dgm:spPr/>
    </dgm:pt>
    <dgm:pt modelId="{87E8446B-9333-4709-8FD7-653BED298124}" type="pres">
      <dgm:prSet presAssocID="{994DFEBD-14DA-46DB-A4C9-05B92A627B9E}" presName="childTextArrow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CFE00-9720-423A-8429-48881B387EF4}" type="pres">
      <dgm:prSet presAssocID="{0D4C8C2B-C7B8-49B6-89FC-69441573C41B}" presName="childTextArrow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02D08C-29D0-496A-9C64-10E52CD0F6BF}" srcId="{56B5D6CC-47C1-4194-B93D-B53B0545F255}" destId="{6D8CB8C7-92EB-41E6-9DFD-9BD9098CF9E5}" srcOrd="1" destOrd="0" parTransId="{53897675-3370-4A1C-BDF2-462F711FEF4A}" sibTransId="{F946DECE-8E1B-4A54-BC72-9842ADEA9A2F}"/>
    <dgm:cxn modelId="{D57F3237-4CEA-4F2B-9658-62EF2701E8F6}" type="presOf" srcId="{56B5D6CC-47C1-4194-B93D-B53B0545F255}" destId="{8F0F2567-191F-421E-934F-42EEBD7EEE4D}" srcOrd="0" destOrd="0" presId="urn:microsoft.com/office/officeart/2005/8/layout/process4"/>
    <dgm:cxn modelId="{6B4E3940-2F0F-44BE-9975-29D8CCB1CA52}" type="presOf" srcId="{994DFEBD-14DA-46DB-A4C9-05B92A627B9E}" destId="{87E8446B-9333-4709-8FD7-653BED298124}" srcOrd="0" destOrd="0" presId="urn:microsoft.com/office/officeart/2005/8/layout/process4"/>
    <dgm:cxn modelId="{06942A73-D803-4DB1-8FC6-5CE53BBB474D}" type="presOf" srcId="{6D8CB8C7-92EB-41E6-9DFD-9BD9098CF9E5}" destId="{9DE9AF42-4C7F-48C0-894E-B46DBF87C7CE}" srcOrd="0" destOrd="0" presId="urn:microsoft.com/office/officeart/2005/8/layout/process4"/>
    <dgm:cxn modelId="{46169EA2-ED1C-434C-A505-938645083E56}" type="presOf" srcId="{487AF8F1-C191-4A00-97C5-DD03CF29BDD1}" destId="{4EF4B361-14D2-4712-8977-42BA9FCFC3C6}" srcOrd="1" destOrd="0" presId="urn:microsoft.com/office/officeart/2005/8/layout/process4"/>
    <dgm:cxn modelId="{B1F2EB79-688F-4AB3-9E13-49565FC8ADD5}" srcId="{487AF8F1-C191-4A00-97C5-DD03CF29BDD1}" destId="{0D4C8C2B-C7B8-49B6-89FC-69441573C41B}" srcOrd="1" destOrd="0" parTransId="{41FA386C-95FD-4A55-8E62-B821170EFCE4}" sibTransId="{EBF0EDF0-7531-4CA2-9ABF-5EA7DEA6A959}"/>
    <dgm:cxn modelId="{E0424C1C-122A-4618-BE1C-C8A4BDFAEDC0}" srcId="{487AF8F1-C191-4A00-97C5-DD03CF29BDD1}" destId="{994DFEBD-14DA-46DB-A4C9-05B92A627B9E}" srcOrd="0" destOrd="0" parTransId="{48EE8437-9BBA-422C-983D-2FF8823F88DF}" sibTransId="{D8CB1D92-5974-46C0-917C-90468EE04130}"/>
    <dgm:cxn modelId="{AD373FC8-6C96-4009-BBEB-F4A6EB86FDE0}" type="presOf" srcId="{0D4C8C2B-C7B8-49B6-89FC-69441573C41B}" destId="{34ECFE00-9720-423A-8429-48881B387EF4}" srcOrd="0" destOrd="0" presId="urn:microsoft.com/office/officeart/2005/8/layout/process4"/>
    <dgm:cxn modelId="{3C480841-CE39-43B3-8069-0CCB6284BEE8}" type="presOf" srcId="{487AF8F1-C191-4A00-97C5-DD03CF29BDD1}" destId="{0469C35E-F4D0-45F1-9D14-BD5757E866A7}" srcOrd="0" destOrd="0" presId="urn:microsoft.com/office/officeart/2005/8/layout/process4"/>
    <dgm:cxn modelId="{E5A1BD0E-2BC6-4B7B-91DC-39EDFDDC5117}" srcId="{56B5D6CC-47C1-4194-B93D-B53B0545F255}" destId="{487AF8F1-C191-4A00-97C5-DD03CF29BDD1}" srcOrd="0" destOrd="0" parTransId="{8E3C66C2-1C7D-466D-9281-D48243A7B65B}" sibTransId="{61C96FAD-8AB7-40F6-B42D-4C3E5CF32A7A}"/>
    <dgm:cxn modelId="{6C22B41D-CFFC-48C2-868C-CD25F41691EC}" type="presParOf" srcId="{8F0F2567-191F-421E-934F-42EEBD7EEE4D}" destId="{628C97A8-AC60-4C2E-8835-277310F26354}" srcOrd="0" destOrd="0" presId="urn:microsoft.com/office/officeart/2005/8/layout/process4"/>
    <dgm:cxn modelId="{044748E9-C9F9-425B-A79A-BE932CB4A4CA}" type="presParOf" srcId="{628C97A8-AC60-4C2E-8835-277310F26354}" destId="{9DE9AF42-4C7F-48C0-894E-B46DBF87C7CE}" srcOrd="0" destOrd="0" presId="urn:microsoft.com/office/officeart/2005/8/layout/process4"/>
    <dgm:cxn modelId="{A2DE0768-C9BF-43C3-8D3B-6BF8F62FD4FE}" type="presParOf" srcId="{8F0F2567-191F-421E-934F-42EEBD7EEE4D}" destId="{DB368712-C1AA-4992-A8E6-8E039EC165FD}" srcOrd="1" destOrd="0" presId="urn:microsoft.com/office/officeart/2005/8/layout/process4"/>
    <dgm:cxn modelId="{D0132AAA-DA37-4E40-9769-AEF5F9E9B569}" type="presParOf" srcId="{8F0F2567-191F-421E-934F-42EEBD7EEE4D}" destId="{E7489619-32CC-40F2-8AF2-BE7E18508353}" srcOrd="2" destOrd="0" presId="urn:microsoft.com/office/officeart/2005/8/layout/process4"/>
    <dgm:cxn modelId="{065BD03B-5E3D-4D54-9825-15B4D6C64278}" type="presParOf" srcId="{E7489619-32CC-40F2-8AF2-BE7E18508353}" destId="{0469C35E-F4D0-45F1-9D14-BD5757E866A7}" srcOrd="0" destOrd="0" presId="urn:microsoft.com/office/officeart/2005/8/layout/process4"/>
    <dgm:cxn modelId="{92FFB563-3DAF-438A-A6AF-70B5E40EFEB9}" type="presParOf" srcId="{E7489619-32CC-40F2-8AF2-BE7E18508353}" destId="{4EF4B361-14D2-4712-8977-42BA9FCFC3C6}" srcOrd="1" destOrd="0" presId="urn:microsoft.com/office/officeart/2005/8/layout/process4"/>
    <dgm:cxn modelId="{A706F24D-8328-4325-8956-078D9978EA35}" type="presParOf" srcId="{E7489619-32CC-40F2-8AF2-BE7E18508353}" destId="{8FB98DB9-2F58-450D-A9DF-E0220E6CDE75}" srcOrd="2" destOrd="0" presId="urn:microsoft.com/office/officeart/2005/8/layout/process4"/>
    <dgm:cxn modelId="{D3246CA4-F6F0-4CCE-B729-1AAB50F759AE}" type="presParOf" srcId="{8FB98DB9-2F58-450D-A9DF-E0220E6CDE75}" destId="{87E8446B-9333-4709-8FD7-653BED298124}" srcOrd="0" destOrd="0" presId="urn:microsoft.com/office/officeart/2005/8/layout/process4"/>
    <dgm:cxn modelId="{283390A7-C70A-4FB5-882F-A19E2AC57509}" type="presParOf" srcId="{8FB98DB9-2F58-450D-A9DF-E0220E6CDE75}" destId="{34ECFE00-9720-423A-8429-48881B387EF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35529-4408-4B02-895B-969F7F7408E7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C9C16-B623-4CDD-9758-5F556FA88504}">
      <dgm:prSet/>
      <dgm:spPr/>
      <dgm:t>
        <a:bodyPr/>
        <a:lstStyle/>
        <a:p>
          <a:r>
            <a:rPr lang="nb-NO"/>
            <a:t>Teknologiske forbedringer</a:t>
          </a:r>
          <a:endParaRPr lang="en-US"/>
        </a:p>
      </dgm:t>
    </dgm:pt>
    <dgm:pt modelId="{04E6386A-DE09-4206-8D26-009E17F94225}" type="parTrans" cxnId="{D0F4BF7A-E63D-49F9-A357-BF3F83C18541}">
      <dgm:prSet/>
      <dgm:spPr/>
      <dgm:t>
        <a:bodyPr/>
        <a:lstStyle/>
        <a:p>
          <a:endParaRPr lang="en-US"/>
        </a:p>
      </dgm:t>
    </dgm:pt>
    <dgm:pt modelId="{BCD1CC51-E3EB-4985-BA35-460B0B5CA3F4}" type="sibTrans" cxnId="{D0F4BF7A-E63D-49F9-A357-BF3F83C18541}">
      <dgm:prSet/>
      <dgm:spPr/>
      <dgm:t>
        <a:bodyPr/>
        <a:lstStyle/>
        <a:p>
          <a:endParaRPr lang="en-US"/>
        </a:p>
      </dgm:t>
    </dgm:pt>
    <dgm:pt modelId="{35D0ECE9-5A2B-40F9-A136-5EA2208851E7}">
      <dgm:prSet/>
      <dgm:spPr/>
      <dgm:t>
        <a:bodyPr/>
        <a:lstStyle/>
        <a:p>
          <a:r>
            <a:rPr lang="nb-NO"/>
            <a:t>Spesialisering</a:t>
          </a:r>
          <a:endParaRPr lang="en-US"/>
        </a:p>
      </dgm:t>
    </dgm:pt>
    <dgm:pt modelId="{C07D4950-E3A1-42CE-8D42-5C084B118FB6}" type="parTrans" cxnId="{64EEE436-820D-44F2-BFBC-00CE6D807489}">
      <dgm:prSet/>
      <dgm:spPr/>
      <dgm:t>
        <a:bodyPr/>
        <a:lstStyle/>
        <a:p>
          <a:endParaRPr lang="en-US"/>
        </a:p>
      </dgm:t>
    </dgm:pt>
    <dgm:pt modelId="{53FD0087-B8D7-4F6A-A340-DA731BB019EB}" type="sibTrans" cxnId="{64EEE436-820D-44F2-BFBC-00CE6D807489}">
      <dgm:prSet/>
      <dgm:spPr/>
      <dgm:t>
        <a:bodyPr/>
        <a:lstStyle/>
        <a:p>
          <a:endParaRPr lang="en-US"/>
        </a:p>
      </dgm:t>
    </dgm:pt>
    <dgm:pt modelId="{75CDFC86-64F6-4971-8830-7FEAE23ACFEA}">
      <dgm:prSet/>
      <dgm:spPr/>
      <dgm:t>
        <a:bodyPr/>
        <a:lstStyle/>
        <a:p>
          <a:r>
            <a:rPr lang="nb-NO" dirty="0"/>
            <a:t>Komparativt fortrinn</a:t>
          </a:r>
          <a:endParaRPr lang="en-US" dirty="0"/>
        </a:p>
      </dgm:t>
    </dgm:pt>
    <dgm:pt modelId="{D5E6A3A7-EE48-4B7B-9361-1FA3D4DD87D3}" type="parTrans" cxnId="{67778EAB-4157-4C83-8D7A-ED565F61B3A4}">
      <dgm:prSet/>
      <dgm:spPr/>
      <dgm:t>
        <a:bodyPr/>
        <a:lstStyle/>
        <a:p>
          <a:endParaRPr lang="en-US"/>
        </a:p>
      </dgm:t>
    </dgm:pt>
    <dgm:pt modelId="{BE756C3E-4200-4AF5-A21A-D8C60D7EA091}" type="sibTrans" cxnId="{67778EAB-4157-4C83-8D7A-ED565F61B3A4}">
      <dgm:prSet/>
      <dgm:spPr/>
      <dgm:t>
        <a:bodyPr/>
        <a:lstStyle/>
        <a:p>
          <a:endParaRPr lang="en-US"/>
        </a:p>
      </dgm:t>
    </dgm:pt>
    <dgm:pt modelId="{9989721F-B342-471C-9C40-6A45C1AF0C7A}">
      <dgm:prSet/>
      <dgm:spPr/>
      <dgm:t>
        <a:bodyPr/>
        <a:lstStyle/>
        <a:p>
          <a:r>
            <a:rPr lang="nb-NO"/>
            <a:t>Stordriftsfordeler</a:t>
          </a:r>
          <a:endParaRPr lang="en-US"/>
        </a:p>
      </dgm:t>
    </dgm:pt>
    <dgm:pt modelId="{0D0548D4-A1FF-46CE-9E22-FA3F2AC49628}" type="parTrans" cxnId="{CDA56E89-D2C2-4C9B-9894-48531C53959D}">
      <dgm:prSet/>
      <dgm:spPr/>
      <dgm:t>
        <a:bodyPr/>
        <a:lstStyle/>
        <a:p>
          <a:endParaRPr lang="en-US"/>
        </a:p>
      </dgm:t>
    </dgm:pt>
    <dgm:pt modelId="{F5629B08-2690-4DE6-BFAD-5C93F46BE736}" type="sibTrans" cxnId="{CDA56E89-D2C2-4C9B-9894-48531C53959D}">
      <dgm:prSet/>
      <dgm:spPr/>
      <dgm:t>
        <a:bodyPr/>
        <a:lstStyle/>
        <a:p>
          <a:endParaRPr lang="en-US"/>
        </a:p>
      </dgm:t>
    </dgm:pt>
    <dgm:pt modelId="{D82BFCA2-41B3-44D9-A8A5-3B968CB69261}" type="pres">
      <dgm:prSet presAssocID="{AA935529-4408-4B02-895B-969F7F7408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54593F-CAF1-45DF-A265-14E2FE99D33F}" type="pres">
      <dgm:prSet presAssocID="{42CC9C16-B623-4CDD-9758-5F556FA88504}" presName="root1" presStyleCnt="0"/>
      <dgm:spPr/>
    </dgm:pt>
    <dgm:pt modelId="{3B39F6CD-DA41-490E-BBE8-641E8C4C1B60}" type="pres">
      <dgm:prSet presAssocID="{42CC9C16-B623-4CDD-9758-5F556FA88504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83F73-E087-4211-A7C5-933D30406F71}" type="pres">
      <dgm:prSet presAssocID="{42CC9C16-B623-4CDD-9758-5F556FA88504}" presName="level2hierChild" presStyleCnt="0"/>
      <dgm:spPr/>
    </dgm:pt>
    <dgm:pt modelId="{D9582229-2B22-40C9-AEF2-E1DEFCDC362E}" type="pres">
      <dgm:prSet presAssocID="{35D0ECE9-5A2B-40F9-A136-5EA2208851E7}" presName="root1" presStyleCnt="0"/>
      <dgm:spPr/>
    </dgm:pt>
    <dgm:pt modelId="{D8EDBAF3-1F86-4464-9D4C-F0146D8B37D0}" type="pres">
      <dgm:prSet presAssocID="{35D0ECE9-5A2B-40F9-A136-5EA2208851E7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7CC0FF-7E4D-448A-BCEA-03DE1524DCFF}" type="pres">
      <dgm:prSet presAssocID="{35D0ECE9-5A2B-40F9-A136-5EA2208851E7}" presName="level2hierChild" presStyleCnt="0"/>
      <dgm:spPr/>
    </dgm:pt>
    <dgm:pt modelId="{675686AD-937A-4175-83CF-C1919FD903A7}" type="pres">
      <dgm:prSet presAssocID="{D5E6A3A7-EE48-4B7B-9361-1FA3D4DD87D3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3A1088B-F313-494B-8862-E5DEAFC5BA3B}" type="pres">
      <dgm:prSet presAssocID="{D5E6A3A7-EE48-4B7B-9361-1FA3D4DD87D3}" presName="connTx" presStyleLbl="parChTrans1D2" presStyleIdx="0" presStyleCnt="2"/>
      <dgm:spPr/>
      <dgm:t>
        <a:bodyPr/>
        <a:lstStyle/>
        <a:p>
          <a:endParaRPr lang="en-US"/>
        </a:p>
      </dgm:t>
    </dgm:pt>
    <dgm:pt modelId="{137BFA24-5FFC-419C-B002-DEA7F8D9C27B}" type="pres">
      <dgm:prSet presAssocID="{75CDFC86-64F6-4971-8830-7FEAE23ACFEA}" presName="root2" presStyleCnt="0"/>
      <dgm:spPr/>
    </dgm:pt>
    <dgm:pt modelId="{DA018039-27BA-44BC-84A6-2DAC41134DBF}" type="pres">
      <dgm:prSet presAssocID="{75CDFC86-64F6-4971-8830-7FEAE23ACFE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5A89F3-2938-4336-AE68-30D6CDECDCE5}" type="pres">
      <dgm:prSet presAssocID="{75CDFC86-64F6-4971-8830-7FEAE23ACFEA}" presName="level3hierChild" presStyleCnt="0"/>
      <dgm:spPr/>
    </dgm:pt>
    <dgm:pt modelId="{96A927B8-1F74-47E7-A01B-C2B13EF6E346}" type="pres">
      <dgm:prSet presAssocID="{0D0548D4-A1FF-46CE-9E22-FA3F2AC49628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274C024D-7CA2-4EDE-B65A-07DEC5F54C3F}" type="pres">
      <dgm:prSet presAssocID="{0D0548D4-A1FF-46CE-9E22-FA3F2AC4962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31C7F45-6527-491B-B6F6-4A2E3B5B2244}" type="pres">
      <dgm:prSet presAssocID="{9989721F-B342-471C-9C40-6A45C1AF0C7A}" presName="root2" presStyleCnt="0"/>
      <dgm:spPr/>
    </dgm:pt>
    <dgm:pt modelId="{F82676FC-4DDF-46C2-BDC6-77E8AEDCA060}" type="pres">
      <dgm:prSet presAssocID="{9989721F-B342-471C-9C40-6A45C1AF0C7A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5CABC2-9448-4A31-B459-D943C9DD2F90}" type="pres">
      <dgm:prSet presAssocID="{9989721F-B342-471C-9C40-6A45C1AF0C7A}" presName="level3hierChild" presStyleCnt="0"/>
      <dgm:spPr/>
    </dgm:pt>
  </dgm:ptLst>
  <dgm:cxnLst>
    <dgm:cxn modelId="{A41EC0CA-DA75-44AD-9E86-B4F29B775F08}" type="presOf" srcId="{0D0548D4-A1FF-46CE-9E22-FA3F2AC49628}" destId="{274C024D-7CA2-4EDE-B65A-07DEC5F54C3F}" srcOrd="1" destOrd="0" presId="urn:microsoft.com/office/officeart/2005/8/layout/hierarchy2"/>
    <dgm:cxn modelId="{204F5B27-B35E-4E9C-85C6-1402B5BBB1E5}" type="presOf" srcId="{D5E6A3A7-EE48-4B7B-9361-1FA3D4DD87D3}" destId="{675686AD-937A-4175-83CF-C1919FD903A7}" srcOrd="0" destOrd="0" presId="urn:microsoft.com/office/officeart/2005/8/layout/hierarchy2"/>
    <dgm:cxn modelId="{64EEE436-820D-44F2-BFBC-00CE6D807489}" srcId="{AA935529-4408-4B02-895B-969F7F7408E7}" destId="{35D0ECE9-5A2B-40F9-A136-5EA2208851E7}" srcOrd="1" destOrd="0" parTransId="{C07D4950-E3A1-42CE-8D42-5C084B118FB6}" sibTransId="{53FD0087-B8D7-4F6A-A340-DA731BB019EB}"/>
    <dgm:cxn modelId="{67778EAB-4157-4C83-8D7A-ED565F61B3A4}" srcId="{35D0ECE9-5A2B-40F9-A136-5EA2208851E7}" destId="{75CDFC86-64F6-4971-8830-7FEAE23ACFEA}" srcOrd="0" destOrd="0" parTransId="{D5E6A3A7-EE48-4B7B-9361-1FA3D4DD87D3}" sibTransId="{BE756C3E-4200-4AF5-A21A-D8C60D7EA091}"/>
    <dgm:cxn modelId="{CDA56E89-D2C2-4C9B-9894-48531C53959D}" srcId="{35D0ECE9-5A2B-40F9-A136-5EA2208851E7}" destId="{9989721F-B342-471C-9C40-6A45C1AF0C7A}" srcOrd="1" destOrd="0" parTransId="{0D0548D4-A1FF-46CE-9E22-FA3F2AC49628}" sibTransId="{F5629B08-2690-4DE6-BFAD-5C93F46BE736}"/>
    <dgm:cxn modelId="{E6D37ECB-24B1-4BF3-BB4C-6C230E5C31EC}" type="presOf" srcId="{75CDFC86-64F6-4971-8830-7FEAE23ACFEA}" destId="{DA018039-27BA-44BC-84A6-2DAC41134DBF}" srcOrd="0" destOrd="0" presId="urn:microsoft.com/office/officeart/2005/8/layout/hierarchy2"/>
    <dgm:cxn modelId="{A07B7DFE-8AD8-4909-A16F-EA5CC3E264B7}" type="presOf" srcId="{D5E6A3A7-EE48-4B7B-9361-1FA3D4DD87D3}" destId="{63A1088B-F313-494B-8862-E5DEAFC5BA3B}" srcOrd="1" destOrd="0" presId="urn:microsoft.com/office/officeart/2005/8/layout/hierarchy2"/>
    <dgm:cxn modelId="{CFB36BF1-E04F-41D1-9A8F-EBB3238AB781}" type="presOf" srcId="{35D0ECE9-5A2B-40F9-A136-5EA2208851E7}" destId="{D8EDBAF3-1F86-4464-9D4C-F0146D8B37D0}" srcOrd="0" destOrd="0" presId="urn:microsoft.com/office/officeart/2005/8/layout/hierarchy2"/>
    <dgm:cxn modelId="{15FA09FD-763B-41BF-8616-F06B0D458808}" type="presOf" srcId="{AA935529-4408-4B02-895B-969F7F7408E7}" destId="{D82BFCA2-41B3-44D9-A8A5-3B968CB69261}" srcOrd="0" destOrd="0" presId="urn:microsoft.com/office/officeart/2005/8/layout/hierarchy2"/>
    <dgm:cxn modelId="{7CE9A2A6-528A-42BB-9DB0-BE3EC39FEA26}" type="presOf" srcId="{42CC9C16-B623-4CDD-9758-5F556FA88504}" destId="{3B39F6CD-DA41-490E-BBE8-641E8C4C1B60}" srcOrd="0" destOrd="0" presId="urn:microsoft.com/office/officeart/2005/8/layout/hierarchy2"/>
    <dgm:cxn modelId="{B914A68B-8AC5-443F-AE2B-FDB9D9204A04}" type="presOf" srcId="{0D0548D4-A1FF-46CE-9E22-FA3F2AC49628}" destId="{96A927B8-1F74-47E7-A01B-C2B13EF6E346}" srcOrd="0" destOrd="0" presId="urn:microsoft.com/office/officeart/2005/8/layout/hierarchy2"/>
    <dgm:cxn modelId="{C86B5E6F-A458-4885-932D-C42A8D21A2BC}" type="presOf" srcId="{9989721F-B342-471C-9C40-6A45C1AF0C7A}" destId="{F82676FC-4DDF-46C2-BDC6-77E8AEDCA060}" srcOrd="0" destOrd="0" presId="urn:microsoft.com/office/officeart/2005/8/layout/hierarchy2"/>
    <dgm:cxn modelId="{D0F4BF7A-E63D-49F9-A357-BF3F83C18541}" srcId="{AA935529-4408-4B02-895B-969F7F7408E7}" destId="{42CC9C16-B623-4CDD-9758-5F556FA88504}" srcOrd="0" destOrd="0" parTransId="{04E6386A-DE09-4206-8D26-009E17F94225}" sibTransId="{BCD1CC51-E3EB-4985-BA35-460B0B5CA3F4}"/>
    <dgm:cxn modelId="{4CF228E8-2329-4512-8274-B8DDA181CC6D}" type="presParOf" srcId="{D82BFCA2-41B3-44D9-A8A5-3B968CB69261}" destId="{E654593F-CAF1-45DF-A265-14E2FE99D33F}" srcOrd="0" destOrd="0" presId="urn:microsoft.com/office/officeart/2005/8/layout/hierarchy2"/>
    <dgm:cxn modelId="{0F9EFD60-704E-454C-992E-2556316C978C}" type="presParOf" srcId="{E654593F-CAF1-45DF-A265-14E2FE99D33F}" destId="{3B39F6CD-DA41-490E-BBE8-641E8C4C1B60}" srcOrd="0" destOrd="0" presId="urn:microsoft.com/office/officeart/2005/8/layout/hierarchy2"/>
    <dgm:cxn modelId="{E4E42181-504F-41CA-A980-2DCA1B5BDD8B}" type="presParOf" srcId="{E654593F-CAF1-45DF-A265-14E2FE99D33F}" destId="{45883F73-E087-4211-A7C5-933D30406F71}" srcOrd="1" destOrd="0" presId="urn:microsoft.com/office/officeart/2005/8/layout/hierarchy2"/>
    <dgm:cxn modelId="{5F7CEF92-45E7-476A-B0A7-BD73B2F4C2AF}" type="presParOf" srcId="{D82BFCA2-41B3-44D9-A8A5-3B968CB69261}" destId="{D9582229-2B22-40C9-AEF2-E1DEFCDC362E}" srcOrd="1" destOrd="0" presId="urn:microsoft.com/office/officeart/2005/8/layout/hierarchy2"/>
    <dgm:cxn modelId="{C03EE273-ACD0-46AB-8E07-95C125152AE8}" type="presParOf" srcId="{D9582229-2B22-40C9-AEF2-E1DEFCDC362E}" destId="{D8EDBAF3-1F86-4464-9D4C-F0146D8B37D0}" srcOrd="0" destOrd="0" presId="urn:microsoft.com/office/officeart/2005/8/layout/hierarchy2"/>
    <dgm:cxn modelId="{96AA0A36-5D88-4ABB-A8FF-5EB245A03E5E}" type="presParOf" srcId="{D9582229-2B22-40C9-AEF2-E1DEFCDC362E}" destId="{FE7CC0FF-7E4D-448A-BCEA-03DE1524DCFF}" srcOrd="1" destOrd="0" presId="urn:microsoft.com/office/officeart/2005/8/layout/hierarchy2"/>
    <dgm:cxn modelId="{E83B4FFF-38B1-4F05-B97B-45E66FD7E9BA}" type="presParOf" srcId="{FE7CC0FF-7E4D-448A-BCEA-03DE1524DCFF}" destId="{675686AD-937A-4175-83CF-C1919FD903A7}" srcOrd="0" destOrd="0" presId="urn:microsoft.com/office/officeart/2005/8/layout/hierarchy2"/>
    <dgm:cxn modelId="{D3ECCE7F-E977-4CA4-A66A-35E622DBD00F}" type="presParOf" srcId="{675686AD-937A-4175-83CF-C1919FD903A7}" destId="{63A1088B-F313-494B-8862-E5DEAFC5BA3B}" srcOrd="0" destOrd="0" presId="urn:microsoft.com/office/officeart/2005/8/layout/hierarchy2"/>
    <dgm:cxn modelId="{EA4CE701-66D5-45FB-B2D3-45F3B733B3B3}" type="presParOf" srcId="{FE7CC0FF-7E4D-448A-BCEA-03DE1524DCFF}" destId="{137BFA24-5FFC-419C-B002-DEA7F8D9C27B}" srcOrd="1" destOrd="0" presId="urn:microsoft.com/office/officeart/2005/8/layout/hierarchy2"/>
    <dgm:cxn modelId="{B942D4B5-91D5-46C8-941B-BED167D7B081}" type="presParOf" srcId="{137BFA24-5FFC-419C-B002-DEA7F8D9C27B}" destId="{DA018039-27BA-44BC-84A6-2DAC41134DBF}" srcOrd="0" destOrd="0" presId="urn:microsoft.com/office/officeart/2005/8/layout/hierarchy2"/>
    <dgm:cxn modelId="{C039DC83-D6F7-4EEB-807D-1A3BA24D2477}" type="presParOf" srcId="{137BFA24-5FFC-419C-B002-DEA7F8D9C27B}" destId="{0D5A89F3-2938-4336-AE68-30D6CDECDCE5}" srcOrd="1" destOrd="0" presId="urn:microsoft.com/office/officeart/2005/8/layout/hierarchy2"/>
    <dgm:cxn modelId="{16C2BA6C-B2D0-449D-8773-434AA026F998}" type="presParOf" srcId="{FE7CC0FF-7E4D-448A-BCEA-03DE1524DCFF}" destId="{96A927B8-1F74-47E7-A01B-C2B13EF6E346}" srcOrd="2" destOrd="0" presId="urn:microsoft.com/office/officeart/2005/8/layout/hierarchy2"/>
    <dgm:cxn modelId="{4EC6AE71-AA17-4544-A2A4-3CD6B701BE05}" type="presParOf" srcId="{96A927B8-1F74-47E7-A01B-C2B13EF6E346}" destId="{274C024D-7CA2-4EDE-B65A-07DEC5F54C3F}" srcOrd="0" destOrd="0" presId="urn:microsoft.com/office/officeart/2005/8/layout/hierarchy2"/>
    <dgm:cxn modelId="{EFDFFA56-2BE6-427F-973A-A1851B591AC4}" type="presParOf" srcId="{FE7CC0FF-7E4D-448A-BCEA-03DE1524DCFF}" destId="{D31C7F45-6527-491B-B6F6-4A2E3B5B2244}" srcOrd="3" destOrd="0" presId="urn:microsoft.com/office/officeart/2005/8/layout/hierarchy2"/>
    <dgm:cxn modelId="{F703EF9E-67FC-4742-971F-C919F168BCF0}" type="presParOf" srcId="{D31C7F45-6527-491B-B6F6-4A2E3B5B2244}" destId="{F82676FC-4DDF-46C2-BDC6-77E8AEDCA060}" srcOrd="0" destOrd="0" presId="urn:microsoft.com/office/officeart/2005/8/layout/hierarchy2"/>
    <dgm:cxn modelId="{8E042739-74F5-48A4-B7F3-BC00D20D9CB1}" type="presParOf" srcId="{D31C7F45-6527-491B-B6F6-4A2E3B5B2244}" destId="{6A5CABC2-9448-4A31-B459-D943C9DD2F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CAE5-26F1-48D8-AA87-DD338A98E64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74659-C5CC-41A4-A561-A77D9B69E10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B2C31-F1E4-45E5-9AB6-D1D13801A5BA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Økende befolkning (bedre tilgang til mat, bedre hygiene osv førte til høyere levealder)</a:t>
          </a:r>
          <a:endParaRPr lang="en-US" sz="2200" kern="1200"/>
        </a:p>
      </dsp:txBody>
      <dsp:txXfrm>
        <a:off x="1057183" y="1805"/>
        <a:ext cx="9458416" cy="915310"/>
      </dsp:txXfrm>
    </dsp:sp>
    <dsp:sp modelId="{783B3DF5-DAA6-4DD1-9DF7-9B4CAF6D57BE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01025-16D7-441F-A93F-9C7D4492BB4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E9DA4-C748-44D3-B0C2-5DB106CBB5D4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Flere som kunne jobbe i fabrikkene</a:t>
          </a:r>
          <a:endParaRPr lang="en-US" sz="2200" kern="1200"/>
        </a:p>
      </dsp:txBody>
      <dsp:txXfrm>
        <a:off x="1057183" y="1145944"/>
        <a:ext cx="9458416" cy="915310"/>
      </dsp:txXfrm>
    </dsp:sp>
    <dsp:sp modelId="{80FE43FF-D4E9-40F5-9E0E-0A1E3FA4C461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1B13C-EE33-4C1B-B204-0B3AAE92B34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BE88B-6B62-4568-B22B-893FC7352E4C}">
      <dsp:nvSpPr>
        <dsp:cNvPr id="0" name=""/>
        <dsp:cNvSpPr/>
      </dsp:nvSpPr>
      <dsp:spPr>
        <a:xfrm>
          <a:off x="1057183" y="2290082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Innovasjonsevne</a:t>
          </a:r>
          <a:endParaRPr lang="en-US" sz="2200" kern="1200"/>
        </a:p>
      </dsp:txBody>
      <dsp:txXfrm>
        <a:off x="1057183" y="2290082"/>
        <a:ext cx="4732020" cy="915310"/>
      </dsp:txXfrm>
    </dsp:sp>
    <dsp:sp modelId="{13C7E7F7-2949-42E5-BBAA-46FCCCE83C58}">
      <dsp:nvSpPr>
        <dsp:cNvPr id="0" name=""/>
        <dsp:cNvSpPr/>
      </dsp:nvSpPr>
      <dsp:spPr>
        <a:xfrm>
          <a:off x="5789203" y="2290082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/>
            <a:t>Maskiner</a:t>
          </a:r>
          <a:endParaRPr lang="en-US" sz="1300" kern="120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/>
            <a:t>Dampmaskin – kull som energikilde</a:t>
          </a:r>
          <a:endParaRPr lang="en-US" sz="1300" kern="120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/>
            <a:t>Bedre transportmuligheter (blant annet for transport av kull)</a:t>
          </a:r>
          <a:endParaRPr lang="en-US" sz="1300" kern="1200"/>
        </a:p>
      </dsp:txBody>
      <dsp:txXfrm>
        <a:off x="5789203" y="2290082"/>
        <a:ext cx="4726396" cy="915310"/>
      </dsp:txXfrm>
    </dsp:sp>
    <dsp:sp modelId="{4C069EF0-C602-4B9B-A4B7-1732EEA73D7B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9EC1D-999E-4292-A14F-496C3EA4954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34A97-02F0-4B86-8F61-5F3A7818F7E2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/>
            <a:t>Tilgang på kapital (folk som ville investere i fabrikkene)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4DA72-EC83-42E8-AF62-E3CCFC409669}">
      <dsp:nvSpPr>
        <dsp:cNvPr id="0" name=""/>
        <dsp:cNvSpPr/>
      </dsp:nvSpPr>
      <dsp:spPr>
        <a:xfrm>
          <a:off x="0" y="39788"/>
          <a:ext cx="5181600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Teknologisk fremgang</a:t>
          </a:r>
          <a:endParaRPr lang="en-US" sz="3200" kern="1200"/>
        </a:p>
      </dsp:txBody>
      <dsp:txXfrm>
        <a:off x="59399" y="99187"/>
        <a:ext cx="5062802" cy="1098002"/>
      </dsp:txXfrm>
    </dsp:sp>
    <dsp:sp modelId="{2539A3F3-1A27-4A7E-9725-ED461CF377B8}">
      <dsp:nvSpPr>
        <dsp:cNvPr id="0" name=""/>
        <dsp:cNvSpPr/>
      </dsp:nvSpPr>
      <dsp:spPr>
        <a:xfrm>
          <a:off x="0" y="1256589"/>
          <a:ext cx="5181600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2500" kern="1200"/>
            <a:t>Færre enheter arbeidskraft for å produsere en enhet produkt</a:t>
          </a:r>
          <a:endParaRPr lang="en-US" sz="2500" kern="1200"/>
        </a:p>
      </dsp:txBody>
      <dsp:txXfrm>
        <a:off x="0" y="1256589"/>
        <a:ext cx="5181600" cy="745200"/>
      </dsp:txXfrm>
    </dsp:sp>
    <dsp:sp modelId="{06458130-64A4-4945-99E3-2B02DDA30E90}">
      <dsp:nvSpPr>
        <dsp:cNvPr id="0" name=""/>
        <dsp:cNvSpPr/>
      </dsp:nvSpPr>
      <dsp:spPr>
        <a:xfrm>
          <a:off x="0" y="2001789"/>
          <a:ext cx="5181600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Varig teknologisk fremgang</a:t>
          </a:r>
          <a:endParaRPr lang="en-US" sz="3200" kern="1200"/>
        </a:p>
      </dsp:txBody>
      <dsp:txXfrm>
        <a:off x="59399" y="2061188"/>
        <a:ext cx="5062802" cy="1098002"/>
      </dsp:txXfrm>
    </dsp:sp>
    <dsp:sp modelId="{2E77F10E-4941-447E-803F-DF4257ED94F8}">
      <dsp:nvSpPr>
        <dsp:cNvPr id="0" name=""/>
        <dsp:cNvSpPr/>
      </dsp:nvSpPr>
      <dsp:spPr>
        <a:xfrm>
          <a:off x="0" y="3218589"/>
          <a:ext cx="5181600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2500" kern="1200"/>
            <a:t>Antall timer brukt for å produsere de fleste produkter faller for hver generasjon</a:t>
          </a:r>
          <a:endParaRPr lang="en-US" sz="2500" kern="1200"/>
        </a:p>
      </dsp:txBody>
      <dsp:txXfrm>
        <a:off x="0" y="3218589"/>
        <a:ext cx="5181600" cy="1092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9AF42-4C7F-48C0-894E-B46DBF87C7CE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«</a:t>
          </a:r>
          <a:r>
            <a:rPr lang="nb-NO" sz="3200" b="0" i="0" kern="1200"/>
            <a:t>Forskningen viser altså at det har vært et positivt skifte i etterspørsel etter arbeidere til høy-ferdighetsyrker i kommunene der vannkraftteknologi ble tatt i bruk.»</a:t>
          </a:r>
          <a:endParaRPr lang="en-US" sz="3200" kern="1200"/>
        </a:p>
      </dsp:txBody>
      <dsp:txXfrm>
        <a:off x="0" y="2626263"/>
        <a:ext cx="10515600" cy="1723112"/>
      </dsp:txXfrm>
    </dsp:sp>
    <dsp:sp modelId="{4EF4B361-14D2-4712-8977-42BA9FCFC3C6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Folketellingsdata fra 1900 og 1910:</a:t>
          </a:r>
          <a:endParaRPr lang="en-US" sz="3200" kern="1200"/>
        </a:p>
      </dsp:txBody>
      <dsp:txXfrm rot="-10800000">
        <a:off x="0" y="1962"/>
        <a:ext cx="10515600" cy="930201"/>
      </dsp:txXfrm>
    </dsp:sp>
    <dsp:sp modelId="{87E8446B-9333-4709-8FD7-653BED298124}">
      <dsp:nvSpPr>
        <dsp:cNvPr id="0" name=""/>
        <dsp:cNvSpPr/>
      </dsp:nvSpPr>
      <dsp:spPr>
        <a:xfrm>
          <a:off x="0" y="932163"/>
          <a:ext cx="5257799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800" kern="1200"/>
            <a:t>Bønder i vankraftkommuner hadde 6 prosentpoeng større sjanse for å ha fått faglært arbeid i perioden enn i andre kommuner.</a:t>
          </a:r>
          <a:endParaRPr lang="en-US" sz="1800" kern="1200"/>
        </a:p>
      </dsp:txBody>
      <dsp:txXfrm>
        <a:off x="0" y="932163"/>
        <a:ext cx="5257799" cy="792394"/>
      </dsp:txXfrm>
    </dsp:sp>
    <dsp:sp modelId="{34ECFE00-9720-423A-8429-48881B387EF4}">
      <dsp:nvSpPr>
        <dsp:cNvPr id="0" name=""/>
        <dsp:cNvSpPr/>
      </dsp:nvSpPr>
      <dsp:spPr>
        <a:xfrm>
          <a:off x="5257800" y="932163"/>
          <a:ext cx="5257799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800" kern="1200"/>
            <a:t>Tallet for ufaglærte arbeidere var 18 prosentpoeng.</a:t>
          </a:r>
          <a:endParaRPr lang="en-US" sz="1800" kern="1200"/>
        </a:p>
      </dsp:txBody>
      <dsp:txXfrm>
        <a:off x="5257800" y="932163"/>
        <a:ext cx="5257799" cy="7923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9F6CD-DA41-490E-BBE8-641E8C4C1B60}">
      <dsp:nvSpPr>
        <dsp:cNvPr id="0" name=""/>
        <dsp:cNvSpPr/>
      </dsp:nvSpPr>
      <dsp:spPr>
        <a:xfrm>
          <a:off x="221727" y="1641"/>
          <a:ext cx="3233643" cy="161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Teknologiske forbedringer</a:t>
          </a:r>
          <a:endParaRPr lang="en-US" sz="3200" kern="1200"/>
        </a:p>
      </dsp:txBody>
      <dsp:txXfrm>
        <a:off x="269082" y="48996"/>
        <a:ext cx="3138933" cy="1522111"/>
      </dsp:txXfrm>
    </dsp:sp>
    <dsp:sp modelId="{D8EDBAF3-1F86-4464-9D4C-F0146D8B37D0}">
      <dsp:nvSpPr>
        <dsp:cNvPr id="0" name=""/>
        <dsp:cNvSpPr/>
      </dsp:nvSpPr>
      <dsp:spPr>
        <a:xfrm>
          <a:off x="221727" y="1860986"/>
          <a:ext cx="3233643" cy="161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Spesialisering</a:t>
          </a:r>
          <a:endParaRPr lang="en-US" sz="3200" kern="1200"/>
        </a:p>
      </dsp:txBody>
      <dsp:txXfrm>
        <a:off x="269082" y="1908341"/>
        <a:ext cx="3138933" cy="1522111"/>
      </dsp:txXfrm>
    </dsp:sp>
    <dsp:sp modelId="{675686AD-937A-4175-83CF-C1919FD903A7}">
      <dsp:nvSpPr>
        <dsp:cNvPr id="0" name=""/>
        <dsp:cNvSpPr/>
      </dsp:nvSpPr>
      <dsp:spPr>
        <a:xfrm rot="19457599">
          <a:off x="3305651" y="2171558"/>
          <a:ext cx="1592897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592897" y="33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062277" y="2164739"/>
        <a:ext cx="79644" cy="79644"/>
      </dsp:txXfrm>
    </dsp:sp>
    <dsp:sp modelId="{DA018039-27BA-44BC-84A6-2DAC41134DBF}">
      <dsp:nvSpPr>
        <dsp:cNvPr id="0" name=""/>
        <dsp:cNvSpPr/>
      </dsp:nvSpPr>
      <dsp:spPr>
        <a:xfrm>
          <a:off x="4748828" y="931314"/>
          <a:ext cx="3233643" cy="161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 dirty="0"/>
            <a:t>Komparativt fortrinn</a:t>
          </a:r>
          <a:endParaRPr lang="en-US" sz="3200" kern="1200" dirty="0"/>
        </a:p>
      </dsp:txBody>
      <dsp:txXfrm>
        <a:off x="4796183" y="978669"/>
        <a:ext cx="3138933" cy="1522111"/>
      </dsp:txXfrm>
    </dsp:sp>
    <dsp:sp modelId="{96A927B8-1F74-47E7-A01B-C2B13EF6E346}">
      <dsp:nvSpPr>
        <dsp:cNvPr id="0" name=""/>
        <dsp:cNvSpPr/>
      </dsp:nvSpPr>
      <dsp:spPr>
        <a:xfrm rot="2142401">
          <a:off x="3305651" y="3101231"/>
          <a:ext cx="1592897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592897" y="33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062277" y="3094411"/>
        <a:ext cx="79644" cy="79644"/>
      </dsp:txXfrm>
    </dsp:sp>
    <dsp:sp modelId="{F82676FC-4DDF-46C2-BDC6-77E8AEDCA060}">
      <dsp:nvSpPr>
        <dsp:cNvPr id="0" name=""/>
        <dsp:cNvSpPr/>
      </dsp:nvSpPr>
      <dsp:spPr>
        <a:xfrm>
          <a:off x="4748828" y="2790659"/>
          <a:ext cx="3233643" cy="161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200" kern="1200"/>
            <a:t>Stordriftsfordeler</a:t>
          </a:r>
          <a:endParaRPr lang="en-US" sz="3200" kern="1200"/>
        </a:p>
      </dsp:txBody>
      <dsp:txXfrm>
        <a:off x="4796183" y="2838014"/>
        <a:ext cx="3138933" cy="1522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SOK-1004 Forelesning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Vekst og økonomiske systemer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Derek J. Clark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3DCD-4111-428A-9549-31DA7D7C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 – Fiske, fangst og oppdrett i Norge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666AB-384E-4207-9E6A-DDA3E078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201" y="1690688"/>
            <a:ext cx="8715552" cy="4930009"/>
          </a:xfrm>
        </p:spPr>
      </p:pic>
    </p:spTree>
    <p:extLst>
      <p:ext uri="{BB962C8B-B14F-4D97-AF65-F5344CB8AC3E}">
        <p14:creationId xmlns:p14="http://schemas.microsoft.com/office/powerpoint/2010/main" val="9355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92A7-76B2-47E6-BA55-95465A48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Innovasjon i Norge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B66B8-4358-4627-89AA-28E6BCF2DB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3" y="1690688"/>
            <a:ext cx="5984517" cy="280977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C0FCC5-EE27-4FDC-AFD5-BE1411DAA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24314" y="1427743"/>
            <a:ext cx="6125166" cy="40025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9F53D2-8F02-466C-A45E-86BF6A39AC67}"/>
              </a:ext>
            </a:extLst>
          </p:cNvPr>
          <p:cNvSpPr txBox="1"/>
          <p:nvPr/>
        </p:nvSpPr>
        <p:spPr>
          <a:xfrm>
            <a:off x="243840" y="612354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Måling av innovasjon følger «Oslo Manualen»</a:t>
            </a:r>
          </a:p>
        </p:txBody>
      </p:sp>
    </p:spTree>
    <p:extLst>
      <p:ext uri="{BB962C8B-B14F-4D97-AF65-F5344CB8AC3E}">
        <p14:creationId xmlns:p14="http://schemas.microsoft.com/office/powerpoint/2010/main" val="410187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9338-C524-49C4-B7D3-1F2612F8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Teknologiens effekt på arbeidere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B70E2-4A51-49F2-BC2B-017AD7C0DE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209" y="1920240"/>
            <a:ext cx="5886592" cy="369881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ACDC-6EB3-4262-BB26-6C6A17B74D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Teknologisk endring har dyptgående innvirkninger på samfunnet. Ny teknologi kan øke produktiviteten og veksten i økonomien. Den kan også endre arbeidernes muligheter.»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10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EFC5-0632-4CC7-894E-98A9898D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Vannkraft i Norge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824241-8C83-49C1-824C-7C06351ECF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419" y="1690688"/>
            <a:ext cx="5916381" cy="41106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0D32BF-C435-48DF-BA09-B95481A39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1280" y="233680"/>
            <a:ext cx="5431091" cy="6602065"/>
          </a:xfrm>
        </p:spPr>
      </p:pic>
    </p:spTree>
    <p:extLst>
      <p:ext uri="{BB962C8B-B14F-4D97-AF65-F5344CB8AC3E}">
        <p14:creationId xmlns:p14="http://schemas.microsoft.com/office/powerpoint/2010/main" val="57842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3DC2-E117-480A-9388-93D21446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Skiller ut effekten av teknologiendringen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358C8-619C-42A6-A8DE-7AF59DA1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i="0" dirty="0">
                <a:solidFill>
                  <a:srgbClr val="333333"/>
                </a:solidFill>
                <a:effectLst/>
              </a:rPr>
              <a:t>Vannkraftteknologien brøt igjennom plutselig og ble raskt tatt i bruk i Norge. Den kunne bare genereres på steder med passende geografi og energien kunne i begrenset grad transporteres. Derfor egner akkurat denne perioden seg for å se på </a:t>
            </a:r>
            <a:r>
              <a:rPr lang="nb-NO" b="1" i="0" dirty="0">
                <a:solidFill>
                  <a:srgbClr val="333333"/>
                </a:solidFill>
                <a:effectLst/>
              </a:rPr>
              <a:t>konsekvensene av teknologisk utvikling</a:t>
            </a:r>
            <a:r>
              <a:rPr lang="nb-NO" b="0" i="0" dirty="0">
                <a:solidFill>
                  <a:srgbClr val="333333"/>
                </a:solidFill>
                <a:effectLst/>
              </a:rPr>
              <a:t>, forteller Jørgen Modalsli.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1935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B468-BF79-40B0-9DEE-513F9C73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Sosial klatring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4D120-1945-4D72-BC70-10B8D3803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05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992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E06C-F74F-4011-92F8-7D2522FD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Medaljens bakside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E47-9F15-45AC-BF14-D0EE289E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Økonomisk vekst har konsekvenser for:</a:t>
            </a:r>
          </a:p>
          <a:p>
            <a:pPr lvl="1"/>
            <a:r>
              <a:rPr lang="nb-NO" dirty="0"/>
              <a:t>Tilgang til naturressurser</a:t>
            </a:r>
          </a:p>
          <a:p>
            <a:pPr lvl="1"/>
            <a:r>
              <a:rPr lang="nb-NO" dirty="0"/>
              <a:t>Miljøet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59CE8-B9B4-4669-B00C-79919FAD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6" y="3169920"/>
            <a:ext cx="10167457" cy="35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84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DED4-7943-4970-8CE7-2F1EEDA4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106875"/>
            <a:ext cx="10515600" cy="1325563"/>
          </a:xfrm>
        </p:spPr>
        <p:txBody>
          <a:bodyPr/>
          <a:lstStyle/>
          <a:p>
            <a:r>
              <a:rPr lang="nb-NO" dirty="0"/>
              <a:t>Organisering av økonomisk aktivitet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67FF6-D892-453B-8055-F45B14C17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482" y="1123043"/>
            <a:ext cx="6679519" cy="29727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7B5E7-2CD7-4F33-BEF2-7F6BB2A90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0080" y="2529841"/>
            <a:ext cx="5025780" cy="4214382"/>
          </a:xfrm>
        </p:spPr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Private eiendomsrettigheter</a:t>
            </a:r>
          </a:p>
          <a:p>
            <a:r>
              <a:rPr lang="nb-NO" dirty="0"/>
              <a:t>Markeder</a:t>
            </a:r>
          </a:p>
          <a:p>
            <a:r>
              <a:rPr lang="nb-NO" dirty="0"/>
              <a:t>Bedrifter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91066-CBB3-4C10-90D3-818FCD86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92" y="4260717"/>
            <a:ext cx="5797848" cy="25972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9E7B34-F4C8-4B9D-8526-5FA9A104E1BD}"/>
              </a:ext>
            </a:extLst>
          </p:cNvPr>
          <p:cNvCxnSpPr/>
          <p:nvPr/>
        </p:nvCxnSpPr>
        <p:spPr>
          <a:xfrm>
            <a:off x="389592" y="2174240"/>
            <a:ext cx="18964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0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24FE-AB44-4983-BB00-A3FA8411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Private </a:t>
            </a:r>
            <a:r>
              <a:rPr lang="nb-NO" dirty="0" err="1"/>
              <a:t>eiendomsrettighter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107D-0AC6-417E-8489-3F4E9FAEB2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Retten til å råde over eiendeler (innenfor lovlige grenser)</a:t>
            </a:r>
          </a:p>
          <a:p>
            <a:r>
              <a:rPr lang="nb-NO" dirty="0"/>
              <a:t>Andres bruk kan utelukkes</a:t>
            </a:r>
          </a:p>
          <a:p>
            <a:r>
              <a:rPr lang="nb-NO" dirty="0"/>
              <a:t>Overførbar til en ny eier.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7A2B-6A0D-4604-9FB5-EB30F9145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3685" y="1825625"/>
            <a:ext cx="4944276" cy="37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3F1040-DF8F-4B94-92E7-8B98BD7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International Property Rights Index 2020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66B95-26FD-4153-A585-15C3081E6E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320" y="1434233"/>
            <a:ext cx="6849982" cy="3716114"/>
          </a:xfrm>
          <a:noFill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B98435-8004-4ABD-AB2B-774B1A022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1100" y="3036020"/>
            <a:ext cx="5200900" cy="371611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A1DFF-AA80-4218-BACE-B072F4269570}"/>
              </a:ext>
            </a:extLst>
          </p:cNvPr>
          <p:cNvSpPr txBox="1"/>
          <p:nvPr/>
        </p:nvSpPr>
        <p:spPr>
          <a:xfrm>
            <a:off x="254000" y="5598160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Omfatter materielle og immaterielle eiendomsrettigheter,</a:t>
            </a:r>
          </a:p>
          <a:p>
            <a:r>
              <a:rPr lang="nb-NO" dirty="0"/>
              <a:t>samt juridisk og politisk sikkerhet</a:t>
            </a:r>
          </a:p>
        </p:txBody>
      </p:sp>
    </p:spTree>
    <p:extLst>
      <p:ext uri="{BB962C8B-B14F-4D97-AF65-F5344CB8AC3E}">
        <p14:creationId xmlns:p14="http://schemas.microsoft.com/office/powerpoint/2010/main" val="302433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A05A-ABB4-476A-87BA-0E4F75DB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Økonomisk vekst over tid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1FCF-D12D-4B1E-A711-3865A59E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9" y="1690688"/>
            <a:ext cx="7531761" cy="5159253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C2DE444-DB86-44CF-8110-6B67AE283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5440" y="2468879"/>
            <a:ext cx="3388360" cy="3708083"/>
          </a:xfrm>
        </p:spPr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skjedde</a:t>
            </a:r>
            <a:r>
              <a:rPr lang="en-US" dirty="0"/>
              <a:t> lite </a:t>
            </a:r>
            <a:r>
              <a:rPr lang="en-US" dirty="0" err="1"/>
              <a:t>lenge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5721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F221-BE75-4CC9-B501-42C030F5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Markeder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B971-0C14-43A2-AA25-BF7BA7095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b-NO" dirty="0"/>
              <a:t>Middel for å overføre en vare eller tjeneste</a:t>
            </a:r>
          </a:p>
          <a:p>
            <a:r>
              <a:rPr lang="nb-NO" dirty="0"/>
              <a:t>Gjensidig, frivillig handling</a:t>
            </a:r>
          </a:p>
          <a:p>
            <a:r>
              <a:rPr lang="nb-NO" dirty="0"/>
              <a:t>To sider</a:t>
            </a:r>
          </a:p>
          <a:p>
            <a:pPr lvl="1"/>
            <a:r>
              <a:rPr lang="nb-NO" dirty="0"/>
              <a:t>Tilbud</a:t>
            </a:r>
          </a:p>
          <a:p>
            <a:pPr lvl="1"/>
            <a:r>
              <a:rPr lang="nb-NO" dirty="0"/>
              <a:t>Etterspørsel</a:t>
            </a:r>
          </a:p>
          <a:p>
            <a:r>
              <a:rPr lang="nb-NO" dirty="0"/>
              <a:t>Ulik grad av konkurranse</a:t>
            </a:r>
          </a:p>
          <a:p>
            <a:endParaRPr lang="nb-NO" dirty="0"/>
          </a:p>
        </p:txBody>
      </p:sp>
      <p:pic>
        <p:nvPicPr>
          <p:cNvPr id="2050" name="Picture 2" descr="Partiell likevekt">
            <a:extLst>
              <a:ext uri="{FF2B5EF4-FFF2-40B4-BE49-F238E27FC236}">
                <a16:creationId xmlns:a16="http://schemas.microsoft.com/office/drawing/2014/main" id="{D8AD2D66-A2CA-4CAA-9474-6A5BD803D6A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0688"/>
            <a:ext cx="6030116" cy="330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0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8DEF-4578-4C03-B239-246320CC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Bedrifter (</a:t>
            </a:r>
            <a:r>
              <a:rPr lang="nb-NO" dirty="0" err="1"/>
              <a:t>Firm</a:t>
            </a:r>
            <a:r>
              <a:rPr lang="nb-N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2217-A1FF-4B76-A6CC-1714C99D71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Organisering av produksjon</a:t>
            </a:r>
          </a:p>
          <a:p>
            <a:pPr lvl="1"/>
            <a:r>
              <a:rPr lang="nb-NO" dirty="0"/>
              <a:t>Én eller flere individer som eier kapitalgodene</a:t>
            </a:r>
          </a:p>
          <a:p>
            <a:pPr lvl="1"/>
            <a:r>
              <a:rPr lang="nb-NO" dirty="0"/>
              <a:t>De betaler lønn til arbeiderne, og styrer deres arbeidsinnsats</a:t>
            </a:r>
          </a:p>
          <a:p>
            <a:pPr lvl="1"/>
            <a:r>
              <a:rPr lang="nb-NO" dirty="0"/>
              <a:t>De eier produserte varer/tjenester</a:t>
            </a:r>
          </a:p>
          <a:p>
            <a:pPr lvl="1"/>
            <a:r>
              <a:rPr lang="nb-NO" dirty="0"/>
              <a:t>Eierne selger disse varer/tjenester mål profitt som mål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2978D-D69D-4A2B-A02E-7CC78B0112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Bedrift, Virksomhet, Foretak?</a:t>
            </a:r>
          </a:p>
          <a:p>
            <a:r>
              <a:rPr lang="nb-NO" dirty="0"/>
              <a:t>I </a:t>
            </a:r>
            <a:r>
              <a:rPr lang="nb-NO" dirty="0" smtClean="0"/>
              <a:t>2014 </a:t>
            </a:r>
            <a:r>
              <a:rPr lang="nb-NO" dirty="0"/>
              <a:t>erstattet Statistisk sentralbyrå «</a:t>
            </a:r>
            <a:r>
              <a:rPr lang="nb-NO" dirty="0">
                <a:solidFill>
                  <a:srgbClr val="FF0000"/>
                </a:solidFill>
              </a:rPr>
              <a:t>bedrift</a:t>
            </a:r>
            <a:r>
              <a:rPr lang="nb-NO" dirty="0"/>
              <a:t>» med «</a:t>
            </a:r>
            <a:r>
              <a:rPr lang="nb-NO" dirty="0">
                <a:solidFill>
                  <a:srgbClr val="FF0000"/>
                </a:solidFill>
              </a:rPr>
              <a:t>virksomhet</a:t>
            </a:r>
            <a:r>
              <a:rPr lang="nb-NO" dirty="0"/>
              <a:t>» som betegnelse for produksjonsenhet i et «</a:t>
            </a:r>
            <a:r>
              <a:rPr lang="nb-NO" dirty="0">
                <a:solidFill>
                  <a:srgbClr val="FF0000"/>
                </a:solidFill>
              </a:rPr>
              <a:t>foretak</a:t>
            </a:r>
            <a:r>
              <a:rPr lang="nb-NO" dirty="0"/>
              <a:t>».</a:t>
            </a:r>
          </a:p>
          <a:p>
            <a:r>
              <a:rPr lang="nb-NO" dirty="0"/>
              <a:t>Foretak er en juridisk enhet (f. eks AS eller enkeltpersonsforetak).</a:t>
            </a:r>
          </a:p>
          <a:p>
            <a:r>
              <a:rPr lang="nb-NO" dirty="0"/>
              <a:t>Et foretak kan ha flere virksomheter</a:t>
            </a:r>
          </a:p>
        </p:txBody>
      </p:sp>
    </p:spTree>
    <p:extLst>
      <p:ext uri="{BB962C8B-B14F-4D97-AF65-F5344CB8AC3E}">
        <p14:creationId xmlns:p14="http://schemas.microsoft.com/office/powerpoint/2010/main" val="100860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0D8D-CDBA-4747-A57E-01DFA8E8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Virksomheter i Norge (SSB)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6F634-B29C-41F7-956F-A36DA171D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521" y="1337503"/>
            <a:ext cx="9509760" cy="55204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ED73A-E868-4C5C-A825-D3CA469D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567" y="147603"/>
            <a:ext cx="3733992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3FFE-31C0-472F-839A-9275B00D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Virksomheter i Tromsø kommune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C81B3-EAB2-40AD-8578-003285E3A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81" y="1463039"/>
            <a:ext cx="9458824" cy="5148473"/>
          </a:xfrm>
        </p:spPr>
      </p:pic>
    </p:spTree>
    <p:extLst>
      <p:ext uri="{BB962C8B-B14F-4D97-AF65-F5344CB8AC3E}">
        <p14:creationId xmlns:p14="http://schemas.microsoft.com/office/powerpoint/2010/main" val="419924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79459A-5F2E-4CAA-85B3-6630D6B7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Utvalgte</a:t>
            </a:r>
            <a:r>
              <a:rPr lang="en-US" dirty="0"/>
              <a:t> </a:t>
            </a:r>
            <a:r>
              <a:rPr lang="en-US" dirty="0" err="1"/>
              <a:t>næringer</a:t>
            </a:r>
            <a:r>
              <a:rPr lang="en-US" dirty="0"/>
              <a:t> i Tromsø </a:t>
            </a:r>
            <a:r>
              <a:rPr lang="en-US" dirty="0" err="1"/>
              <a:t>kommune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967D-30C5-4DB4-928F-9F28399F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96" y="1460500"/>
            <a:ext cx="9438824" cy="5285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116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E402-2936-437C-8B2F-E905F368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Grunnlaget for økonomisk vekst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FABE4-9E96-42EF-8FCD-0E7D059B0A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03716186"/>
              </p:ext>
            </p:extLst>
          </p:nvPr>
        </p:nvGraphicFramePr>
        <p:xfrm>
          <a:off x="838200" y="1767840"/>
          <a:ext cx="8204200" cy="440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684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1A2A-9D5E-4F69-83A7-B6D02269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739900"/>
            <a:ext cx="10515600" cy="4351338"/>
          </a:xfrm>
        </p:spPr>
        <p:txBody>
          <a:bodyPr>
            <a:normAutofit/>
          </a:bodyPr>
          <a:lstStyle/>
          <a:p>
            <a:r>
              <a:rPr lang="nb-NO" dirty="0"/>
              <a:t>Mer effektivt å produsere et begrenset antall varer</a:t>
            </a:r>
          </a:p>
          <a:p>
            <a:pPr lvl="1"/>
            <a:r>
              <a:rPr lang="nb-NO" dirty="0"/>
              <a:t>Erfaring (</a:t>
            </a:r>
            <a:r>
              <a:rPr lang="nb-NO" dirty="0" err="1"/>
              <a:t>learning</a:t>
            </a:r>
            <a:r>
              <a:rPr lang="nb-NO" dirty="0"/>
              <a:t> by </a:t>
            </a:r>
            <a:r>
              <a:rPr lang="nb-NO" dirty="0" err="1"/>
              <a:t>doing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Forskjellige ferdigheter</a:t>
            </a:r>
          </a:p>
          <a:p>
            <a:pPr lvl="1"/>
            <a:r>
              <a:rPr lang="nb-NO" dirty="0" err="1"/>
              <a:t>Skalautbytte</a:t>
            </a:r>
            <a:r>
              <a:rPr lang="nb-NO" dirty="0"/>
              <a:t> (stordriftsfordeler)</a:t>
            </a:r>
          </a:p>
        </p:txBody>
      </p:sp>
      <p:pic>
        <p:nvPicPr>
          <p:cNvPr id="3074" name="Picture 2" descr="Economies of scale business diagram illustration Stock Photo by ©kgtohbu  70894743">
            <a:extLst>
              <a:ext uri="{FF2B5EF4-FFF2-40B4-BE49-F238E27FC236}">
                <a16:creationId xmlns:a16="http://schemas.microsoft.com/office/drawing/2014/main" id="{2DBF4001-FBA4-41B4-B39B-3D2A5C67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31964"/>
            <a:ext cx="4235768" cy="4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318D8-40A0-4C25-AF0E-8B94E258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Spesialisering i produksjon</a:t>
            </a:r>
          </a:p>
        </p:txBody>
      </p:sp>
    </p:spTree>
    <p:extLst>
      <p:ext uri="{BB962C8B-B14F-4D97-AF65-F5344CB8AC3E}">
        <p14:creationId xmlns:p14="http://schemas.microsoft.com/office/powerpoint/2010/main" val="368339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F165-147B-4F36-913C-DE0306AB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Arbeidsdeling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660D-B392-4709-9A44-B29A5B201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80" y="1721116"/>
            <a:ext cx="10281920" cy="4455847"/>
          </a:xfrm>
        </p:spPr>
        <p:txBody>
          <a:bodyPr/>
          <a:lstStyle/>
          <a:p>
            <a:r>
              <a:rPr lang="nb-NO" dirty="0"/>
              <a:t>Adam Smith, </a:t>
            </a:r>
            <a:r>
              <a:rPr lang="nb-NO" i="1" dirty="0"/>
              <a:t>The </a:t>
            </a:r>
            <a:r>
              <a:rPr lang="nb-NO" i="1" dirty="0" err="1"/>
              <a:t>Wealth</a:t>
            </a:r>
            <a:r>
              <a:rPr lang="nb-NO" i="1" dirty="0"/>
              <a:t> of Nations</a:t>
            </a:r>
            <a:r>
              <a:rPr lang="nb-NO" dirty="0"/>
              <a:t>, 1776, Bok 1, Kap. 1 (første setning)</a:t>
            </a:r>
          </a:p>
          <a:p>
            <a:r>
              <a:rPr lang="nb-NO" dirty="0"/>
              <a:t>Arbeidsdeling i bedrifter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DFE58-5DF2-41AF-93E5-C8A6ED3A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9" y="3071138"/>
            <a:ext cx="10344690" cy="1755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FD284-4A4E-4E60-AB65-082821217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4572000"/>
            <a:ext cx="4286250" cy="218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382C2-3BE1-46CD-847C-3EBFD416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11" y="4559274"/>
            <a:ext cx="1427339" cy="226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A0FDC-CF21-4381-8F56-649A1207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825" y="456656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1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EC4-7CBD-4B6D-BF5D-773A6F06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Begrenset av markedets størrelse?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50126-0BC8-4399-AC8A-77ED3B111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31" y="1894258"/>
            <a:ext cx="11277737" cy="3724222"/>
          </a:xfrm>
        </p:spPr>
      </p:pic>
    </p:spTree>
    <p:extLst>
      <p:ext uri="{BB962C8B-B14F-4D97-AF65-F5344CB8AC3E}">
        <p14:creationId xmlns:p14="http://schemas.microsoft.com/office/powerpoint/2010/main" val="2015243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E0A4-592D-4FC0-9569-0AF982FA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Men markeder skaper også muligheter!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861158-5C17-495E-A5C8-72A6CE20B3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41303" y="1480551"/>
            <a:ext cx="6336424" cy="1948449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15D5E6-8943-4003-B94D-F2D6098B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92300"/>
            <a:ext cx="5181600" cy="4351338"/>
          </a:xfrm>
        </p:spPr>
        <p:txBody>
          <a:bodyPr/>
          <a:lstStyle/>
          <a:p>
            <a:r>
              <a:rPr lang="en-US" dirty="0"/>
              <a:t>Greta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absolutt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fortrinn</a:t>
            </a:r>
            <a:r>
              <a:rPr lang="en-US" dirty="0"/>
              <a:t> i </a:t>
            </a:r>
            <a:r>
              <a:rPr lang="en-US" dirty="0" err="1"/>
              <a:t>produskjon</a:t>
            </a:r>
            <a:r>
              <a:rPr lang="en-US" dirty="0"/>
              <a:t> av </a:t>
            </a:r>
            <a:r>
              <a:rPr lang="en-US" dirty="0" err="1"/>
              <a:t>epler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hvete</a:t>
            </a:r>
            <a:r>
              <a:rPr lang="en-US" dirty="0"/>
              <a:t>.</a:t>
            </a:r>
          </a:p>
          <a:p>
            <a:r>
              <a:rPr lang="en-US" dirty="0" err="1"/>
              <a:t>Ingenting</a:t>
            </a:r>
            <a:r>
              <a:rPr lang="en-US" dirty="0"/>
              <a:t> å </a:t>
            </a:r>
            <a:r>
              <a:rPr lang="en-US" dirty="0" err="1"/>
              <a:t>tjene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spesialisering</a:t>
            </a:r>
            <a:r>
              <a:rPr lang="en-US" dirty="0"/>
              <a:t> – FEIL!</a:t>
            </a:r>
          </a:p>
          <a:p>
            <a:endParaRPr lang="en-US" dirty="0"/>
          </a:p>
          <a:p>
            <a:r>
              <a:rPr lang="en-US" dirty="0"/>
              <a:t>Carlos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komparativt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fortrinn</a:t>
            </a:r>
            <a:r>
              <a:rPr lang="en-US" dirty="0"/>
              <a:t> i </a:t>
            </a:r>
            <a:r>
              <a:rPr lang="en-US" dirty="0" err="1"/>
              <a:t>produksjon</a:t>
            </a:r>
            <a:r>
              <a:rPr lang="en-US" dirty="0"/>
              <a:t> av </a:t>
            </a:r>
            <a:r>
              <a:rPr lang="en-US" dirty="0" err="1"/>
              <a:t>epler</a:t>
            </a:r>
            <a:r>
              <a:rPr lang="en-US" dirty="0"/>
              <a:t>.</a:t>
            </a:r>
          </a:p>
          <a:p>
            <a:r>
              <a:rPr lang="en-US" dirty="0"/>
              <a:t>Greta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komparativt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fortrinn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 </a:t>
            </a:r>
            <a:r>
              <a:rPr lang="en-US" dirty="0" err="1"/>
              <a:t>produksjon</a:t>
            </a:r>
            <a:r>
              <a:rPr lang="en-US" dirty="0"/>
              <a:t> av </a:t>
            </a:r>
            <a:r>
              <a:rPr lang="en-US" dirty="0" err="1"/>
              <a:t>hvete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E6BA-BC91-482E-9203-27448DCFE475}"/>
              </a:ext>
            </a:extLst>
          </p:cNvPr>
          <p:cNvSpPr txBox="1"/>
          <p:nvPr/>
        </p:nvSpPr>
        <p:spPr>
          <a:xfrm>
            <a:off x="5848350" y="3543300"/>
            <a:ext cx="63786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/>
              <a:t>Det «koster» Carlos 20t hvete å produsere 1000 epler</a:t>
            </a:r>
          </a:p>
          <a:p>
            <a:r>
              <a:rPr lang="nb-NO" sz="2000" dirty="0"/>
              <a:t>Greta må gi opp 40 t hvete for å produsere 1000 epler</a:t>
            </a:r>
          </a:p>
          <a:p>
            <a:endParaRPr lang="nb-NO" sz="2000" dirty="0"/>
          </a:p>
          <a:p>
            <a:r>
              <a:rPr lang="nb-NO" sz="2000" dirty="0"/>
              <a:t>Greta kan få til 2,5 ganger Carlos sin hveteproduksjon,</a:t>
            </a:r>
          </a:p>
          <a:p>
            <a:r>
              <a:rPr lang="nb-NO" sz="2000" dirty="0"/>
              <a:t>men kun 25% mer epler.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22537-02B8-4956-A73B-FDDA2BCB0B8E}"/>
              </a:ext>
            </a:extLst>
          </p:cNvPr>
          <p:cNvSpPr txBox="1"/>
          <p:nvPr/>
        </p:nvSpPr>
        <p:spPr>
          <a:xfrm>
            <a:off x="5749211" y="5874306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De kan spesialisere sin produksjon og handle med hverandre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0AB4B1A-7BFC-43E4-AB57-FF0728C49C6B}"/>
              </a:ext>
            </a:extLst>
          </p:cNvPr>
          <p:cNvSpPr/>
          <p:nvPr/>
        </p:nvSpPr>
        <p:spPr>
          <a:xfrm>
            <a:off x="8601074" y="5174516"/>
            <a:ext cx="379627" cy="699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049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A05A-ABB4-476A-87BA-0E4F75DB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Økonomisk vekst over tid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C2DE444-DB86-44CF-8110-6B67AE283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5200" y="2804160"/>
            <a:ext cx="2768600" cy="3372802"/>
          </a:xfrm>
        </p:spPr>
        <p:txBody>
          <a:bodyPr/>
          <a:lstStyle/>
          <a:p>
            <a:r>
              <a:rPr lang="en-US" dirty="0" err="1"/>
              <a:t>Vekstperioden</a:t>
            </a:r>
            <a:r>
              <a:rPr lang="en-US" dirty="0"/>
              <a:t> </a:t>
            </a:r>
            <a:r>
              <a:rPr lang="en-US" dirty="0" err="1"/>
              <a:t>begynte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 i </a:t>
            </a:r>
            <a:r>
              <a:rPr lang="en-US" dirty="0" err="1"/>
              <a:t>noen</a:t>
            </a:r>
            <a:r>
              <a:rPr lang="en-US" dirty="0"/>
              <a:t> land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.</a:t>
            </a:r>
          </a:p>
          <a:p>
            <a:r>
              <a:rPr lang="en-US" dirty="0" err="1"/>
              <a:t>Førte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ulikhet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8B931-2BDC-4888-A00B-67FC413A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2" y="1361440"/>
            <a:ext cx="7895536" cy="55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401F-D245-4EA3-B692-22D18B67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74" y="12128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Autarki </a:t>
            </a:r>
            <a:r>
              <a:rPr lang="nb-NO" dirty="0" err="1"/>
              <a:t>vs</a:t>
            </a:r>
            <a:r>
              <a:rPr lang="nb-NO" dirty="0"/>
              <a:t> arbeidsdeling og handel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C4291-7F8E-40D3-B3B2-A000BC242B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360" y="1574704"/>
            <a:ext cx="6038814" cy="2672175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34814EC-B0B5-47B2-845A-1BD8C1D4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8080"/>
            <a:ext cx="5933440" cy="5496560"/>
          </a:xfrm>
        </p:spPr>
        <p:txBody>
          <a:bodyPr/>
          <a:lstStyle/>
          <a:p>
            <a:r>
              <a:rPr lang="en-US" dirty="0"/>
              <a:t>Self-sufficiency= </a:t>
            </a:r>
            <a:r>
              <a:rPr lang="en-US" dirty="0" err="1"/>
              <a:t>autarki</a:t>
            </a:r>
            <a:r>
              <a:rPr lang="en-US" dirty="0"/>
              <a:t> (</a:t>
            </a:r>
            <a:r>
              <a:rPr lang="en-US" dirty="0" err="1"/>
              <a:t>selvforsynt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Greta </a:t>
            </a:r>
            <a:r>
              <a:rPr lang="en-US" dirty="0" err="1"/>
              <a:t>fordeler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sin 60-40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hvete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 smtClean="0"/>
              <a:t>epleprod</a:t>
            </a:r>
            <a:r>
              <a:rPr lang="en-US" dirty="0" err="1" smtClean="0"/>
              <a:t>uksjon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Carlos </a:t>
            </a:r>
            <a:r>
              <a:rPr lang="en-US" dirty="0" err="1"/>
              <a:t>fordeler</a:t>
            </a:r>
            <a:r>
              <a:rPr lang="en-US" dirty="0"/>
              <a:t> 70-30.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spiser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de </a:t>
            </a:r>
            <a:r>
              <a:rPr lang="en-US" dirty="0" err="1"/>
              <a:t>produserer</a:t>
            </a:r>
            <a:r>
              <a:rPr lang="en-US" dirty="0"/>
              <a:t>!</a:t>
            </a:r>
          </a:p>
          <a:p>
            <a:r>
              <a:rPr lang="en-US" dirty="0" err="1"/>
              <a:t>Spesialisering</a:t>
            </a:r>
            <a:endParaRPr lang="en-US" dirty="0"/>
          </a:p>
          <a:p>
            <a:pPr lvl="1"/>
            <a:r>
              <a:rPr lang="en-US" dirty="0"/>
              <a:t>Greta </a:t>
            </a:r>
            <a:r>
              <a:rPr lang="en-US" dirty="0" err="1"/>
              <a:t>produserer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hvete</a:t>
            </a:r>
            <a:r>
              <a:rPr lang="en-US" dirty="0"/>
              <a:t>, Carlos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epler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Anta at “</a:t>
            </a:r>
            <a:r>
              <a:rPr lang="en-US" dirty="0" err="1"/>
              <a:t>markedsprisen</a:t>
            </a:r>
            <a:r>
              <a:rPr lang="en-US" dirty="0"/>
              <a:t>” for 1 t </a:t>
            </a:r>
            <a:r>
              <a:rPr lang="en-US" dirty="0" err="1"/>
              <a:t>hvete</a:t>
            </a:r>
            <a:r>
              <a:rPr lang="en-US" dirty="0"/>
              <a:t> er 40 </a:t>
            </a:r>
            <a:r>
              <a:rPr lang="en-US" dirty="0" err="1"/>
              <a:t>epler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Greta </a:t>
            </a:r>
            <a:r>
              <a:rPr lang="en-US" dirty="0" err="1"/>
              <a:t>bytter</a:t>
            </a:r>
            <a:r>
              <a:rPr lang="en-US" dirty="0"/>
              <a:t> 15 t </a:t>
            </a:r>
            <a:r>
              <a:rPr lang="en-US" dirty="0" err="1"/>
              <a:t>hvete</a:t>
            </a:r>
            <a:r>
              <a:rPr lang="en-US" dirty="0"/>
              <a:t> mot 600 </a:t>
            </a:r>
            <a:r>
              <a:rPr lang="en-US" dirty="0" err="1"/>
              <a:t>epler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A706B5AE-A78A-4D52-85F6-05A31B877DD5}"/>
              </a:ext>
            </a:extLst>
          </p:cNvPr>
          <p:cNvSpPr/>
          <p:nvPr/>
        </p:nvSpPr>
        <p:spPr>
          <a:xfrm>
            <a:off x="438150" y="5219284"/>
            <a:ext cx="5734050" cy="96634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Konsum: sammenlikn kolonne 1 med kolonne 4!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114403-E8A1-4811-96C0-F4716AA6C06D}"/>
              </a:ext>
            </a:extLst>
          </p:cNvPr>
          <p:cNvSpPr/>
          <p:nvPr/>
        </p:nvSpPr>
        <p:spPr>
          <a:xfrm>
            <a:off x="2186604" y="3505200"/>
            <a:ext cx="1838325" cy="561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5AEC9F-6A43-47CB-B545-B2E77F202C64}"/>
              </a:ext>
            </a:extLst>
          </p:cNvPr>
          <p:cNvCxnSpPr/>
          <p:nvPr/>
        </p:nvCxnSpPr>
        <p:spPr>
          <a:xfrm flipV="1">
            <a:off x="1400175" y="3962400"/>
            <a:ext cx="857250" cy="60960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00C8AC1-38C6-4207-8A67-104F1E50DA6B}"/>
              </a:ext>
            </a:extLst>
          </p:cNvPr>
          <p:cNvSpPr/>
          <p:nvPr/>
        </p:nvSpPr>
        <p:spPr>
          <a:xfrm>
            <a:off x="438150" y="4606636"/>
            <a:ext cx="280035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Større produksjon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AE452-8111-4891-B2A4-C565686DBC7A}"/>
              </a:ext>
            </a:extLst>
          </p:cNvPr>
          <p:cNvSpPr/>
          <p:nvPr/>
        </p:nvSpPr>
        <p:spPr>
          <a:xfrm>
            <a:off x="2486025" y="2532795"/>
            <a:ext cx="504825" cy="9705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B3468-0056-4B13-8628-EA77FD5DCDAF}"/>
              </a:ext>
            </a:extLst>
          </p:cNvPr>
          <p:cNvSpPr/>
          <p:nvPr/>
        </p:nvSpPr>
        <p:spPr>
          <a:xfrm>
            <a:off x="5419725" y="2532795"/>
            <a:ext cx="504825" cy="9705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087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9609-3974-48DA-8AE1-29F564E9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Sterke institusjoner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991F-5EC3-45BC-BFF1-B1526CAD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519902B-023F-4266-81A1-769896A57AD4}"/>
              </a:ext>
            </a:extLst>
          </p:cNvPr>
          <p:cNvSpPr/>
          <p:nvPr/>
        </p:nvSpPr>
        <p:spPr>
          <a:xfrm>
            <a:off x="1247775" y="1869535"/>
            <a:ext cx="4324350" cy="1314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Markeder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05F75D0-7720-4D40-A00C-636184B49B62}"/>
              </a:ext>
            </a:extLst>
          </p:cNvPr>
          <p:cNvSpPr/>
          <p:nvPr/>
        </p:nvSpPr>
        <p:spPr>
          <a:xfrm>
            <a:off x="2925318" y="33265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1EBA665-53DE-425E-B8B2-E2D938FD440F}"/>
              </a:ext>
            </a:extLst>
          </p:cNvPr>
          <p:cNvSpPr/>
          <p:nvPr/>
        </p:nvSpPr>
        <p:spPr>
          <a:xfrm>
            <a:off x="1247775" y="4417947"/>
            <a:ext cx="4324350" cy="1314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Økt produktivitet av arbeidskraft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FA3BB9-E6D4-4D50-956B-0016C1746E0C}"/>
              </a:ext>
            </a:extLst>
          </p:cNvPr>
          <p:cNvSpPr/>
          <p:nvPr/>
        </p:nvSpPr>
        <p:spPr>
          <a:xfrm>
            <a:off x="5715000" y="48548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882E6290-756A-4A9A-A10E-6C6FE41739A7}"/>
              </a:ext>
            </a:extLst>
          </p:cNvPr>
          <p:cNvSpPr/>
          <p:nvPr/>
        </p:nvSpPr>
        <p:spPr>
          <a:xfrm>
            <a:off x="6836283" y="4835778"/>
            <a:ext cx="4346067" cy="61264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Økonomisk vekst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8FF1F82-1B05-4B05-A71B-9F69C8891579}"/>
              </a:ext>
            </a:extLst>
          </p:cNvPr>
          <p:cNvSpPr/>
          <p:nvPr/>
        </p:nvSpPr>
        <p:spPr>
          <a:xfrm>
            <a:off x="7619428" y="2250088"/>
            <a:ext cx="2543176" cy="75981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Institusjoner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F1C799B-092D-42CF-822F-D3D9E7E5DAF2}"/>
              </a:ext>
            </a:extLst>
          </p:cNvPr>
          <p:cNvSpPr/>
          <p:nvPr/>
        </p:nvSpPr>
        <p:spPr>
          <a:xfrm>
            <a:off x="8648700" y="3077368"/>
            <a:ext cx="484632" cy="1623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906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0F0E-6314-4E5B-89A0-394CBE8F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Tyskland etter krigen som et naturlig eksperiment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C2CC5-9C65-4CBE-900A-9A1900E90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920" y="1690687"/>
            <a:ext cx="7894320" cy="5118205"/>
          </a:xfrm>
        </p:spPr>
      </p:pic>
    </p:spTree>
    <p:extLst>
      <p:ext uri="{BB962C8B-B14F-4D97-AF65-F5344CB8AC3E}">
        <p14:creationId xmlns:p14="http://schemas.microsoft.com/office/powerpoint/2010/main" val="125746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598D-6A72-46D3-85F0-46BDE9F3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Inntektsulikhet i kapitalistiske økonomier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E741E-6AAE-4A05-BB15-4475B9F03C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12" y="1825625"/>
            <a:ext cx="5921688" cy="332549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FCCB2-4FF6-4DE4-BB9D-C420DE2C65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Thomas </a:t>
            </a:r>
            <a:r>
              <a:rPr lang="nb-NO" dirty="0" err="1"/>
              <a:t>Piketty</a:t>
            </a:r>
            <a:r>
              <a:rPr lang="nb-NO" dirty="0"/>
              <a:t> «Kapitalen i det 21. århundre» (2014)</a:t>
            </a:r>
          </a:p>
          <a:p>
            <a:endParaRPr lang="nb-NO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F47C095-3B2F-4F53-998A-ACDD74DEC3C2}"/>
              </a:ext>
            </a:extLst>
          </p:cNvPr>
          <p:cNvSpPr/>
          <p:nvPr/>
        </p:nvSpPr>
        <p:spPr>
          <a:xfrm>
            <a:off x="6257925" y="3048000"/>
            <a:ext cx="558165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Avkastning på kapital &gt; generell økonomisk vekst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C973D3B-8A18-4AAC-935E-E2E5C35D65CC}"/>
              </a:ext>
            </a:extLst>
          </p:cNvPr>
          <p:cNvSpPr/>
          <p:nvPr/>
        </p:nvSpPr>
        <p:spPr>
          <a:xfrm>
            <a:off x="8692134" y="3762755"/>
            <a:ext cx="484632" cy="447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BD1038A-E665-44D0-A570-52548DC91041}"/>
              </a:ext>
            </a:extLst>
          </p:cNvPr>
          <p:cNvSpPr/>
          <p:nvPr/>
        </p:nvSpPr>
        <p:spPr>
          <a:xfrm>
            <a:off x="6257925" y="4306157"/>
            <a:ext cx="558165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Kapitaleiere opplever større vekst i inntekter enn arbeidstakere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C245B18-EF96-4D8F-A4DE-1EC9445D8E0F}"/>
              </a:ext>
            </a:extLst>
          </p:cNvPr>
          <p:cNvSpPr/>
          <p:nvPr/>
        </p:nvSpPr>
        <p:spPr>
          <a:xfrm>
            <a:off x="8692134" y="5053742"/>
            <a:ext cx="484632" cy="51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31BFA3F-D714-4384-938C-4AEC888AF1C0}"/>
              </a:ext>
            </a:extLst>
          </p:cNvPr>
          <p:cNvSpPr/>
          <p:nvPr/>
        </p:nvSpPr>
        <p:spPr>
          <a:xfrm>
            <a:off x="6257925" y="5660422"/>
            <a:ext cx="558165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Økt inntektsulikhet  </a:t>
            </a:r>
          </a:p>
        </p:txBody>
      </p:sp>
    </p:spTree>
    <p:extLst>
      <p:ext uri="{BB962C8B-B14F-4D97-AF65-F5344CB8AC3E}">
        <p14:creationId xmlns:p14="http://schemas.microsoft.com/office/powerpoint/2010/main" val="2688564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64EF-C1B2-4F58-8E9D-E283AFF9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Systemet kan svikte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17153-76C5-4DF0-B066-D21D2281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36" y="1342887"/>
            <a:ext cx="9745728" cy="4172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395846-A4A8-4818-823B-181CF77A0848}"/>
              </a:ext>
            </a:extLst>
          </p:cNvPr>
          <p:cNvCxnSpPr/>
          <p:nvPr/>
        </p:nvCxnSpPr>
        <p:spPr>
          <a:xfrm flipV="1">
            <a:off x="995680" y="4094480"/>
            <a:ext cx="1056640" cy="12598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FABAB-9746-43D5-83C8-6D7084CBC7A2}"/>
              </a:ext>
            </a:extLst>
          </p:cNvPr>
          <p:cNvCxnSpPr/>
          <p:nvPr/>
        </p:nvCxnSpPr>
        <p:spPr>
          <a:xfrm flipV="1">
            <a:off x="4410075" y="4094480"/>
            <a:ext cx="752475" cy="134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A8C58-CB47-4164-8989-060D2A37B58A}"/>
              </a:ext>
            </a:extLst>
          </p:cNvPr>
          <p:cNvCxnSpPr/>
          <p:nvPr/>
        </p:nvCxnSpPr>
        <p:spPr>
          <a:xfrm flipV="1">
            <a:off x="7181850" y="4094480"/>
            <a:ext cx="1019175" cy="142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680754-5B53-4EA9-89EF-2026174D0B38}"/>
              </a:ext>
            </a:extLst>
          </p:cNvPr>
          <p:cNvSpPr txBox="1"/>
          <p:nvPr/>
        </p:nvSpPr>
        <p:spPr>
          <a:xfrm>
            <a:off x="77109" y="543877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Eiendomsrettigheter er </a:t>
            </a:r>
          </a:p>
          <a:p>
            <a:r>
              <a:rPr lang="nb-NO" dirty="0"/>
              <a:t>ikke godt definert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36295-537B-434D-9268-66676B717AD7}"/>
              </a:ext>
            </a:extLst>
          </p:cNvPr>
          <p:cNvSpPr txBox="1"/>
          <p:nvPr/>
        </p:nvSpPr>
        <p:spPr>
          <a:xfrm>
            <a:off x="2887323" y="551511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Markeder er ikke kompetitive</a:t>
            </a:r>
          </a:p>
          <a:p>
            <a:r>
              <a:rPr lang="nb-NO" dirty="0"/>
              <a:t>eller svikter på andre måter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490B9-1785-41F2-B59D-BB9599E84F96}"/>
              </a:ext>
            </a:extLst>
          </p:cNvPr>
          <p:cNvSpPr txBox="1"/>
          <p:nvPr/>
        </p:nvSpPr>
        <p:spPr>
          <a:xfrm>
            <a:off x="6406450" y="551511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Bedrifter er eid og styrt av personer </a:t>
            </a:r>
          </a:p>
          <a:p>
            <a:r>
              <a:rPr lang="nb-NO" dirty="0"/>
              <a:t>i kraft av sin posisjon, ikke dyktighet</a:t>
            </a:r>
          </a:p>
        </p:txBody>
      </p:sp>
    </p:spTree>
    <p:extLst>
      <p:ext uri="{BB962C8B-B14F-4D97-AF65-F5344CB8AC3E}">
        <p14:creationId xmlns:p14="http://schemas.microsoft.com/office/powerpoint/2010/main" val="373232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A0F9-13E1-4B91-9EBA-837B68A9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Sammenheng med institusjoner og økonomisk utvikling?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7587E-FA82-4EC8-99FB-DC8C254C0E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Finland</a:t>
            </a:r>
            <a:r>
              <a:rPr lang="nb-NO" dirty="0"/>
              <a:t> er på 1. plass i International Property Rights Index med 8,7 (av 10) i 2020</a:t>
            </a:r>
          </a:p>
          <a:p>
            <a:r>
              <a:rPr lang="nb-NO" dirty="0">
                <a:solidFill>
                  <a:srgbClr val="FF0000"/>
                </a:solidFill>
              </a:rPr>
              <a:t>Venezuela</a:t>
            </a:r>
            <a:r>
              <a:rPr lang="nb-NO" dirty="0"/>
              <a:t> er på 127. plass med 2,8 i 2020</a:t>
            </a:r>
          </a:p>
          <a:p>
            <a:r>
              <a:rPr lang="nb-NO" dirty="0"/>
              <a:t>2010: 3,2</a:t>
            </a:r>
          </a:p>
          <a:p>
            <a:r>
              <a:rPr lang="nb-NO" dirty="0"/>
              <a:t>2011-2013: 3,4</a:t>
            </a:r>
          </a:p>
          <a:p>
            <a:r>
              <a:rPr lang="nb-NO" dirty="0"/>
              <a:t>2014: 3,2</a:t>
            </a:r>
          </a:p>
          <a:p>
            <a:r>
              <a:rPr lang="nb-NO" dirty="0"/>
              <a:t>2015-2016: 2,7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035" y="1758462"/>
            <a:ext cx="6004605" cy="42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FE22-DAA1-4B8D-95BB-AFCE7CFF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45728-4B94-4186-927F-F9E06E53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960" y="1570593"/>
            <a:ext cx="10163790" cy="4922281"/>
          </a:xfrm>
        </p:spPr>
      </p:pic>
    </p:spTree>
    <p:extLst>
      <p:ext uri="{BB962C8B-B14F-4D97-AF65-F5344CB8AC3E}">
        <p14:creationId xmlns:p14="http://schemas.microsoft.com/office/powerpoint/2010/main" val="156651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C812-5295-4450-BAD7-5BFD8549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Teknologisk fremgang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9BEC-1EBD-4B7D-8B6A-5DCAC39CA8B9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6A869-7A11-4F10-9EB5-E8A366DB516E}"/>
              </a:ext>
            </a:extLst>
          </p:cNvPr>
          <p:cNvSpPr/>
          <p:nvPr/>
        </p:nvSpPr>
        <p:spPr>
          <a:xfrm>
            <a:off x="2103120" y="2875280"/>
            <a:ext cx="2259330" cy="2553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Innsatsfaktorer</a:t>
            </a:r>
          </a:p>
          <a:p>
            <a:pPr algn="ctr"/>
            <a:endParaRPr lang="nb-NO" dirty="0"/>
          </a:p>
          <a:p>
            <a:pPr algn="ctr"/>
            <a:r>
              <a:rPr lang="nb-NO" dirty="0"/>
              <a:t>Arbeidskraft</a:t>
            </a:r>
          </a:p>
          <a:p>
            <a:pPr algn="ctr"/>
            <a:r>
              <a:rPr lang="nb-NO" dirty="0"/>
              <a:t>Kapital</a:t>
            </a:r>
          </a:p>
          <a:p>
            <a:pPr algn="ctr"/>
            <a:r>
              <a:rPr lang="nb-NO" dirty="0"/>
              <a:t>Maskiner</a:t>
            </a:r>
          </a:p>
          <a:p>
            <a:pPr algn="ctr"/>
            <a:r>
              <a:rPr lang="nb-NO" dirty="0"/>
              <a:t>Bygninger</a:t>
            </a:r>
          </a:p>
          <a:p>
            <a:pPr algn="ctr"/>
            <a:r>
              <a:rPr lang="nb-NO" dirty="0"/>
              <a:t>.</a:t>
            </a:r>
          </a:p>
          <a:p>
            <a:pPr algn="ctr"/>
            <a:r>
              <a:rPr lang="nb-NO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462DD6-1547-494D-9223-BAAFA5AAE74B}"/>
              </a:ext>
            </a:extLst>
          </p:cNvPr>
          <p:cNvCxnSpPr>
            <a:cxnSpLocks/>
          </p:cNvCxnSpPr>
          <p:nvPr/>
        </p:nvCxnSpPr>
        <p:spPr>
          <a:xfrm>
            <a:off x="4376738" y="4124315"/>
            <a:ext cx="25384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227C4AC-6288-4305-AEAF-644513446FF7}"/>
              </a:ext>
            </a:extLst>
          </p:cNvPr>
          <p:cNvSpPr/>
          <p:nvPr/>
        </p:nvSpPr>
        <p:spPr>
          <a:xfrm>
            <a:off x="6915152" y="2885122"/>
            <a:ext cx="2259330" cy="2553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Produkt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04129-890C-4055-A804-5CBA4C94634F}"/>
              </a:ext>
            </a:extLst>
          </p:cNvPr>
          <p:cNvSpPr txBox="1"/>
          <p:nvPr/>
        </p:nvSpPr>
        <p:spPr>
          <a:xfrm>
            <a:off x="4745359" y="3624590"/>
            <a:ext cx="182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/>
              <a:t>Teknologi</a:t>
            </a:r>
          </a:p>
        </p:txBody>
      </p:sp>
    </p:spTree>
    <p:extLst>
      <p:ext uri="{BB962C8B-B14F-4D97-AF65-F5344CB8AC3E}">
        <p14:creationId xmlns:p14="http://schemas.microsoft.com/office/powerpoint/2010/main" val="280916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522C-F844-4DC1-BD98-965D219A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Den industrielle revolusjon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7AFF-EE5E-48E7-B4D3-BD78CA860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Utvikling av arbeidsbesparende maskineri</a:t>
            </a:r>
          </a:p>
          <a:p>
            <a:r>
              <a:rPr lang="nb-NO" dirty="0"/>
              <a:t>Storbritannia på slutten av 1700-tallet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2AB39-0CFF-437E-81B1-F7F1CF2B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937"/>
            <a:ext cx="5057775" cy="374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F8D79-0CF0-40BE-B012-2C961E58853F}"/>
              </a:ext>
            </a:extLst>
          </p:cNvPr>
          <p:cNvSpPr txBox="1"/>
          <p:nvPr/>
        </p:nvSpPr>
        <p:spPr>
          <a:xfrm>
            <a:off x="1047750" y="305966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«Spinning Jenny»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EA43D-0423-49C2-93E3-8DADC81D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68" y="2928936"/>
            <a:ext cx="5043638" cy="374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C62F8-DB87-4FFC-B15F-7E02C374211A}"/>
              </a:ext>
            </a:extLst>
          </p:cNvPr>
          <p:cNvSpPr txBox="1"/>
          <p:nvPr/>
        </p:nvSpPr>
        <p:spPr>
          <a:xfrm>
            <a:off x="8229600" y="255960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Dampmaskin</a:t>
            </a:r>
          </a:p>
        </p:txBody>
      </p:sp>
    </p:spTree>
    <p:extLst>
      <p:ext uri="{BB962C8B-B14F-4D97-AF65-F5344CB8AC3E}">
        <p14:creationId xmlns:p14="http://schemas.microsoft.com/office/powerpoint/2010/main" val="2692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1932-86DC-4A38-9BFE-824B083E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Gunstige forhold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A95F7-184D-400F-847A-BCA5AD80D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090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56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57117-DE54-46BD-AFBA-F572FCB8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6096000" cy="319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349EE-4529-4A2B-A4D1-D2506BA5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75" y="121317"/>
            <a:ext cx="4801195" cy="32016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201CCB-74C7-475E-BE53-F859CB0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CB9BE6-7B0B-4782-8465-BC0C07549F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372111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7B50B-4CAE-45E5-9BD9-5BA5F4571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3473" y="2120900"/>
            <a:ext cx="5181600" cy="4351338"/>
          </a:xfr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014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6395-6347-4C6E-A4BC-DCF3EE7F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Eksempel - lys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4211EB-65C1-4783-891D-A927E37DE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8641"/>
            <a:ext cx="3418840" cy="43583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1t med </a:t>
            </a:r>
            <a:r>
              <a:rPr lang="en-US" b="1" dirty="0" err="1"/>
              <a:t>arbeid</a:t>
            </a:r>
            <a:endParaRPr lang="en-US" b="1" dirty="0"/>
          </a:p>
          <a:p>
            <a:r>
              <a:rPr lang="en-US" dirty="0" err="1"/>
              <a:t>Bål</a:t>
            </a:r>
            <a:r>
              <a:rPr lang="en-US" dirty="0"/>
              <a:t>: 17 </a:t>
            </a:r>
            <a:r>
              <a:rPr lang="en-US" dirty="0" err="1"/>
              <a:t>lm</a:t>
            </a:r>
            <a:r>
              <a:rPr lang="en-US" dirty="0"/>
              <a:t>/t</a:t>
            </a:r>
          </a:p>
          <a:p>
            <a:r>
              <a:rPr lang="en-US" dirty="0"/>
              <a:t>Lampe (</a:t>
            </a:r>
            <a:r>
              <a:rPr lang="en-US" dirty="0" err="1"/>
              <a:t>animalsk</a:t>
            </a:r>
            <a:r>
              <a:rPr lang="en-US" dirty="0"/>
              <a:t> </a:t>
            </a:r>
            <a:r>
              <a:rPr lang="en-US" dirty="0" err="1"/>
              <a:t>fett</a:t>
            </a:r>
            <a:r>
              <a:rPr lang="en-US" dirty="0"/>
              <a:t>): 20 </a:t>
            </a:r>
            <a:r>
              <a:rPr lang="en-US" dirty="0" err="1"/>
              <a:t>lm</a:t>
            </a:r>
            <a:r>
              <a:rPr lang="en-US" dirty="0"/>
              <a:t>/t</a:t>
            </a:r>
          </a:p>
          <a:p>
            <a:r>
              <a:rPr lang="en-US" dirty="0"/>
              <a:t>Lampe (veg. </a:t>
            </a:r>
            <a:r>
              <a:rPr lang="en-US" dirty="0" err="1"/>
              <a:t>olje</a:t>
            </a:r>
            <a:r>
              <a:rPr lang="en-US" dirty="0"/>
              <a:t>): 24 </a:t>
            </a:r>
            <a:r>
              <a:rPr lang="en-US" dirty="0" err="1"/>
              <a:t>lm</a:t>
            </a:r>
            <a:r>
              <a:rPr lang="en-US" dirty="0"/>
              <a:t>/t</a:t>
            </a:r>
          </a:p>
          <a:p>
            <a:r>
              <a:rPr lang="en-US" dirty="0" err="1"/>
              <a:t>Talgelys</a:t>
            </a:r>
            <a:r>
              <a:rPr lang="en-US" dirty="0"/>
              <a:t> (ca </a:t>
            </a:r>
            <a:r>
              <a:rPr lang="en-US" dirty="0" err="1"/>
              <a:t>år</a:t>
            </a:r>
            <a:r>
              <a:rPr lang="en-US" dirty="0"/>
              <a:t> 1800): 180 </a:t>
            </a:r>
            <a:r>
              <a:rPr lang="en-US" dirty="0" err="1"/>
              <a:t>lm</a:t>
            </a:r>
            <a:r>
              <a:rPr lang="en-US" dirty="0"/>
              <a:t>/t</a:t>
            </a:r>
          </a:p>
          <a:p>
            <a:r>
              <a:rPr lang="en-US" dirty="0" err="1"/>
              <a:t>Neonrør</a:t>
            </a:r>
            <a:r>
              <a:rPr lang="en-US" dirty="0"/>
              <a:t> (1992): ca 8 mill </a:t>
            </a:r>
            <a:r>
              <a:rPr lang="en-US" dirty="0" err="1"/>
              <a:t>lm</a:t>
            </a:r>
            <a:r>
              <a:rPr lang="en-US" dirty="0"/>
              <a:t>/t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69717-D693-4A38-8CA7-CE378CAC8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2388" y="565308"/>
            <a:ext cx="7359547" cy="5611654"/>
          </a:xfrm>
          <a:noFill/>
        </p:spPr>
      </p:pic>
    </p:spTree>
    <p:extLst>
      <p:ext uri="{BB962C8B-B14F-4D97-AF65-F5344CB8AC3E}">
        <p14:creationId xmlns:p14="http://schemas.microsoft.com/office/powerpoint/2010/main" val="324700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81DE-6808-4B07-8B08-0CBF69EA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 – Norsk landbruk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406BBD-042E-4AC3-A25D-898D14E90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902" y="1516952"/>
            <a:ext cx="4869355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A42DB-066F-451B-91FB-2B4E0796A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«</a:t>
            </a:r>
            <a:r>
              <a:rPr lang="nb-NO" b="0" i="0" dirty="0">
                <a:solidFill>
                  <a:srgbClr val="333333"/>
                </a:solidFill>
                <a:effectLst/>
              </a:rPr>
              <a:t>Produksjonsmengden i norsk jordbruk er nesten doblet siden 1960. Vi produserer like mye mat i dag som i 2000, men med 35 prosent mindre arbeidsinnsats.»</a:t>
            </a:r>
          </a:p>
          <a:p>
            <a:r>
              <a:rPr lang="nb-NO" dirty="0">
                <a:solidFill>
                  <a:srgbClr val="333333"/>
                </a:solidFill>
              </a:rPr>
              <a:t>«</a:t>
            </a:r>
            <a:r>
              <a:rPr lang="nb-NO" b="0" i="0" dirty="0">
                <a:solidFill>
                  <a:srgbClr val="333333"/>
                </a:solidFill>
                <a:effectLst/>
              </a:rPr>
              <a:t>For 50 år siden produserte én bonde mat til 6,5 personer. I dag kan én bonde produsere mat til 61 personer.»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25675078"/>
      </p:ext>
    </p:extLst>
  </p:cSld>
  <p:clrMapOvr>
    <a:masterClrMapping/>
  </p:clrMapOvr>
</p:sld>
</file>

<file path=ppt/theme/theme1.xml><?xml version="1.0" encoding="utf-8"?>
<a:theme xmlns:a="http://schemas.openxmlformats.org/drawingml/2006/main" name="Lys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85BAD49A-8357-45C0-A36E-A755C9F794CB}"/>
    </a:ext>
  </a:extLst>
</a:theme>
</file>

<file path=ppt/theme/theme2.xml><?xml version="1.0" encoding="utf-8"?>
<a:theme xmlns:a="http://schemas.openxmlformats.org/drawingml/2006/main" name="Lys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EEA90934-389D-4B81-A1D9-645F8A619D99}"/>
    </a:ext>
  </a:extLst>
</a:theme>
</file>

<file path=ppt/theme/theme3.xml><?xml version="1.0" encoding="utf-8"?>
<a:theme xmlns:a="http://schemas.openxmlformats.org/drawingml/2006/main" name="Mørk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DE14CD14-3CD4-4134-8C2C-D16B8AF28894}"/>
    </a:ext>
  </a:extLst>
</a:theme>
</file>

<file path=ppt/theme/theme4.xml><?xml version="1.0" encoding="utf-8"?>
<a:theme xmlns:a="http://schemas.openxmlformats.org/drawingml/2006/main" name="Mørk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4A84149A-1A83-4246-BA91-369DCE31AF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88294798-f355-4c52-b11f-13f5217b3f79">
      <UserInfo>
        <DisplayName/>
        <AccountId xsi:nil="true"/>
        <AccountType/>
      </UserInfo>
    </Owner>
    <Students xmlns="88294798-f355-4c52-b11f-13f5217b3f79">
      <UserInfo>
        <DisplayName/>
        <AccountId xsi:nil="true"/>
        <AccountType/>
      </UserInfo>
    </Students>
    <DefaultSectionNames xmlns="88294798-f355-4c52-b11f-13f5217b3f79" xsi:nil="true"/>
    <NotebookType xmlns="88294798-f355-4c52-b11f-13f5217b3f79" xsi:nil="true"/>
    <FolderType xmlns="88294798-f355-4c52-b11f-13f5217b3f79" xsi:nil="true"/>
    <Teachers xmlns="88294798-f355-4c52-b11f-13f5217b3f79">
      <UserInfo>
        <DisplayName/>
        <AccountId xsi:nil="true"/>
        <AccountType/>
      </UserInfo>
    </Teachers>
    <AppVersion xmlns="88294798-f355-4c52-b11f-13f5217b3f79" xsi:nil="true"/>
    <Invited_Students xmlns="88294798-f355-4c52-b11f-13f5217b3f79" xsi:nil="true"/>
    <Self_Registration_Enabled xmlns="88294798-f355-4c52-b11f-13f5217b3f79" xsi:nil="true"/>
    <Invited_Teachers xmlns="88294798-f355-4c52-b11f-13f5217b3f79" xsi:nil="true"/>
    <Student_Groups xmlns="88294798-f355-4c52-b11f-13f5217b3f79">
      <UserInfo>
        <DisplayName/>
        <AccountId xsi:nil="true"/>
        <AccountType/>
      </UserInfo>
    </Student_Group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2E147C493CE4AA5A23A5264E9D62A" ma:contentTypeVersion="22" ma:contentTypeDescription="Create a new document." ma:contentTypeScope="" ma:versionID="2bd039c23542757ce3df9bc820821c91">
  <xsd:schema xmlns:xsd="http://www.w3.org/2001/XMLSchema" xmlns:xs="http://www.w3.org/2001/XMLSchema" xmlns:p="http://schemas.microsoft.com/office/2006/metadata/properties" xmlns:ns3="5d7dd9b0-5ef0-4db8-b620-ecd60d112a7b" xmlns:ns4="88294798-f355-4c52-b11f-13f5217b3f79" targetNamespace="http://schemas.microsoft.com/office/2006/metadata/properties" ma:root="true" ma:fieldsID="ae0e37d87dc84f049a88b152cb1e290f" ns3:_="" ns4:_="">
    <xsd:import namespace="5d7dd9b0-5ef0-4db8-b620-ecd60d112a7b"/>
    <xsd:import namespace="88294798-f355-4c52-b11f-13f5217b3f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dd9b0-5ef0-4db8-b620-ecd60d112a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94798-f355-4c52-b11f-13f5217b3f79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12518E-665B-4845-8B5B-0C9337B780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B8CE85-5F1D-42BF-8415-06CA0A4ECE67}">
  <ds:schemaRefs>
    <ds:schemaRef ds:uri="5d7dd9b0-5ef0-4db8-b620-ecd60d112a7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8294798-f355-4c52-b11f-13f5217b3f7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0FD244-6CE7-4E1F-9D55-6DDB3B57B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dd9b0-5ef0-4db8-b620-ecd60d112a7b"/>
    <ds:schemaRef ds:uri="88294798-f355-4c52-b11f-13f5217b3f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UiT PowerPoint bokmål</Template>
  <TotalTime>3852</TotalTime>
  <Words>951</Words>
  <Application>Microsoft Office PowerPoint</Application>
  <PresentationFormat>Widescreen</PresentationFormat>
  <Paragraphs>161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Open Sans</vt:lpstr>
      <vt:lpstr>Lys med mønster</vt:lpstr>
      <vt:lpstr>Lys uten mønster</vt:lpstr>
      <vt:lpstr>Mørk med mønster</vt:lpstr>
      <vt:lpstr>Mørk uten mønster</vt:lpstr>
      <vt:lpstr>SOK-1004 Forelesning 6</vt:lpstr>
      <vt:lpstr>Økonomisk vekst over tid</vt:lpstr>
      <vt:lpstr>Økonomisk vekst over tid</vt:lpstr>
      <vt:lpstr>Teknologisk fremgang</vt:lpstr>
      <vt:lpstr>Den industrielle revolusjon</vt:lpstr>
      <vt:lpstr>Gunstige forhold </vt:lpstr>
      <vt:lpstr>PowerPoint Presentation</vt:lpstr>
      <vt:lpstr>Eksempel - lys</vt:lpstr>
      <vt:lpstr>Eksempel – Norsk landbruk</vt:lpstr>
      <vt:lpstr>Eksempel – Fiske, fangst og oppdrett i Norge</vt:lpstr>
      <vt:lpstr>Innovasjon i Norge</vt:lpstr>
      <vt:lpstr>Teknologiens effekt på arbeidere</vt:lpstr>
      <vt:lpstr>Vannkraft i Norge</vt:lpstr>
      <vt:lpstr>Skiller ut effekten av teknologiendringen</vt:lpstr>
      <vt:lpstr>Sosial klatring</vt:lpstr>
      <vt:lpstr>Medaljens bakside</vt:lpstr>
      <vt:lpstr>Organisering av økonomisk aktivitet</vt:lpstr>
      <vt:lpstr>Private eiendomsrettighter</vt:lpstr>
      <vt:lpstr>International Property Rights Index 2020</vt:lpstr>
      <vt:lpstr>Markeder</vt:lpstr>
      <vt:lpstr>Bedrifter (Firm)</vt:lpstr>
      <vt:lpstr>Virksomheter i Norge (SSB)</vt:lpstr>
      <vt:lpstr>Virksomheter i Tromsø kommune</vt:lpstr>
      <vt:lpstr>Utvalgte næringer i Tromsø kommune</vt:lpstr>
      <vt:lpstr>Grunnlaget for økonomisk vekst</vt:lpstr>
      <vt:lpstr>Spesialisering i produksjon</vt:lpstr>
      <vt:lpstr>Arbeidsdeling</vt:lpstr>
      <vt:lpstr>Begrenset av markedets størrelse?</vt:lpstr>
      <vt:lpstr>Men markeder skaper også muligheter!</vt:lpstr>
      <vt:lpstr>Autarki vs arbeidsdeling og handel</vt:lpstr>
      <vt:lpstr>Sterke institusjoner</vt:lpstr>
      <vt:lpstr>Tyskland etter krigen som et naturlig eksperiment</vt:lpstr>
      <vt:lpstr>Inntektsulikhet i kapitalistiske økonomier</vt:lpstr>
      <vt:lpstr>Systemet kan svikte</vt:lpstr>
      <vt:lpstr>Sammenheng med institusjoner og økonomisk utvikling?</vt:lpstr>
      <vt:lpstr>Veien videre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SOK-1004 Forelesning 6</dc:title>
  <dc:creator>Derek John Clark</dc:creator>
  <cp:lastModifiedBy>Derek John Clark</cp:lastModifiedBy>
  <cp:revision>26</cp:revision>
  <dcterms:created xsi:type="dcterms:W3CDTF">2021-09-03T14:13:36Z</dcterms:created>
  <dcterms:modified xsi:type="dcterms:W3CDTF">2021-09-06T12:04:26Z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0x0101008742E147C493CE4AA5A23A5264E9D62A</vt:lpwstr>
  </property>
</Properties>
</file>